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notesSlides/notesSlide2.xml" ContentType="application/vnd.openxmlformats-officedocument.presentationml.notesSlide+xml"/>
  <Override PartName="/ppt/tags/tag3.xml" ContentType="application/vnd.openxmlformats-officedocument.presentationml.tags+xml"/>
  <Override PartName="/ppt/notesSlides/notesSlide3.xml" ContentType="application/vnd.openxmlformats-officedocument.presentationml.notesSlide+xml"/>
  <Override PartName="/ppt/tags/tag4.xml" ContentType="application/vnd.openxmlformats-officedocument.presentationml.tags+xml"/>
  <Override PartName="/ppt/notesSlides/notesSlide4.xml" ContentType="application/vnd.openxmlformats-officedocument.presentationml.notesSlide+xml"/>
  <Override PartName="/ppt/tags/tag5.xml" ContentType="application/vnd.openxmlformats-officedocument.presentationml.tags+xml"/>
  <Override PartName="/ppt/notesSlides/notesSlide5.xml" ContentType="application/vnd.openxmlformats-officedocument.presentationml.notesSlide+xml"/>
  <Override PartName="/ppt/tags/tag6.xml" ContentType="application/vnd.openxmlformats-officedocument.presentationml.tags+xml"/>
  <Override PartName="/ppt/notesSlides/notesSlide6.xml" ContentType="application/vnd.openxmlformats-officedocument.presentationml.notesSlide+xml"/>
  <Override PartName="/ppt/tags/tag7.xml" ContentType="application/vnd.openxmlformats-officedocument.presentationml.tags+xml"/>
  <Override PartName="/ppt/notesSlides/notesSlide7.xml" ContentType="application/vnd.openxmlformats-officedocument.presentationml.notesSlide+xml"/>
  <Override PartName="/ppt/tags/tag8.xml" ContentType="application/vnd.openxmlformats-officedocument.presentationml.tags+xml"/>
  <Override PartName="/ppt/notesSlides/notesSlide8.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notesSlides/notesSlide9.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notesSlides/notesSlide10.xml" ContentType="application/vnd.openxmlformats-officedocument.presentationml.notesSlide+xml"/>
  <Override PartName="/ppt/tags/tag15.xml" ContentType="application/vnd.openxmlformats-officedocument.presentationml.tags+xml"/>
  <Override PartName="/ppt/tags/tag16.xml" ContentType="application/vnd.openxmlformats-officedocument.presentationml.tags+xml"/>
  <Override PartName="/ppt/notesSlides/notesSlide11.xml" ContentType="application/vnd.openxmlformats-officedocument.presentationml.notesSlide+xml"/>
  <Override PartName="/ppt/tags/tag17.xml" ContentType="application/vnd.openxmlformats-officedocument.presentationml.tags+xml"/>
  <Override PartName="/ppt/tags/tag18.xml" ContentType="application/vnd.openxmlformats-officedocument.presentationml.tags+xml"/>
  <Override PartName="/ppt/notesSlides/notesSlide12.xml" ContentType="application/vnd.openxmlformats-officedocument.presentationml.notesSlide+xml"/>
  <Override PartName="/ppt/tags/tag19.xml" ContentType="application/vnd.openxmlformats-officedocument.presentationml.tags+xml"/>
  <Override PartName="/ppt/notesSlides/notesSlide13.xml" ContentType="application/vnd.openxmlformats-officedocument.presentationml.notesSlide+xml"/>
  <Override PartName="/ppt/tags/tag20.xml" ContentType="application/vnd.openxmlformats-officedocument.presentationml.tags+xml"/>
  <Override PartName="/ppt/notesSlides/notesSlide14.xml" ContentType="application/vnd.openxmlformats-officedocument.presentationml.notesSlide+xml"/>
  <Override PartName="/ppt/tags/tag21.xml" ContentType="application/vnd.openxmlformats-officedocument.presentationml.tags+xml"/>
  <Override PartName="/ppt/notesSlides/notesSlide1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22.xml" ContentType="application/vnd.openxmlformats-officedocument.presentationml.tags+xml"/>
  <Override PartName="/ppt/notesSlides/notesSlide16.xml" ContentType="application/vnd.openxmlformats-officedocument.presentationml.notesSlide+xml"/>
  <Override PartName="/ppt/tags/tag23.xml" ContentType="application/vnd.openxmlformats-officedocument.presentationml.tags+xml"/>
  <Override PartName="/ppt/notesSlides/notesSlide17.xml" ContentType="application/vnd.openxmlformats-officedocument.presentationml.notesSlide+xml"/>
  <Override PartName="/ppt/tags/tag24.xml" ContentType="application/vnd.openxmlformats-officedocument.presentationml.tags+xml"/>
  <Override PartName="/ppt/notesSlides/notesSlide18.xml" ContentType="application/vnd.openxmlformats-officedocument.presentationml.notesSlide+xml"/>
  <Override PartName="/ppt/tags/tag25.xml" ContentType="application/vnd.openxmlformats-officedocument.presentationml.tags+xml"/>
  <Override PartName="/ppt/notesSlides/notesSlide19.xml" ContentType="application/vnd.openxmlformats-officedocument.presentationml.notesSlide+xml"/>
  <Override PartName="/ppt/tags/tag26.xml" ContentType="application/vnd.openxmlformats-officedocument.presentationml.tags+xml"/>
  <Override PartName="/ppt/notesSlides/notesSlide20.xml" ContentType="application/vnd.openxmlformats-officedocument.presentationml.notesSlide+xml"/>
  <Override PartName="/ppt/tags/tag27.xml" ContentType="application/vnd.openxmlformats-officedocument.presentationml.tags+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81" r:id="rId2"/>
  </p:sldMasterIdLst>
  <p:notesMasterIdLst>
    <p:notesMasterId r:id="rId25"/>
  </p:notesMasterIdLst>
  <p:handoutMasterIdLst>
    <p:handoutMasterId r:id="rId26"/>
  </p:handoutMasterIdLst>
  <p:sldIdLst>
    <p:sldId id="311" r:id="rId3"/>
    <p:sldId id="317" r:id="rId4"/>
    <p:sldId id="339" r:id="rId5"/>
    <p:sldId id="318" r:id="rId6"/>
    <p:sldId id="320" r:id="rId7"/>
    <p:sldId id="321" r:id="rId8"/>
    <p:sldId id="323" r:id="rId9"/>
    <p:sldId id="325" r:id="rId10"/>
    <p:sldId id="326" r:id="rId11"/>
    <p:sldId id="327" r:id="rId12"/>
    <p:sldId id="328" r:id="rId13"/>
    <p:sldId id="329" r:id="rId14"/>
    <p:sldId id="330" r:id="rId15"/>
    <p:sldId id="331" r:id="rId16"/>
    <p:sldId id="332" r:id="rId17"/>
    <p:sldId id="333" r:id="rId18"/>
    <p:sldId id="334" r:id="rId19"/>
    <p:sldId id="335" r:id="rId20"/>
    <p:sldId id="336" r:id="rId21"/>
    <p:sldId id="337" r:id="rId22"/>
    <p:sldId id="338" r:id="rId23"/>
    <p:sldId id="314" r:id="rId24"/>
  </p:sldIdLst>
  <p:sldSz cx="9144000" cy="6858000" type="screen4x3"/>
  <p:notesSz cx="6858000" cy="9144000"/>
  <p:custDataLst>
    <p:tags r:id="rId28"/>
  </p:custDataLst>
  <p:defaultTextStyle>
    <a:defPPr>
      <a:defRPr lang="en-US"/>
    </a:defPPr>
    <a:lvl1pPr algn="l" defTabSz="457200" rtl="0" fontAlgn="base">
      <a:spcBef>
        <a:spcPct val="0"/>
      </a:spcBef>
      <a:spcAft>
        <a:spcPct val="0"/>
      </a:spcAft>
      <a:defRPr kern="1200">
        <a:solidFill>
          <a:schemeClr val="tx1"/>
        </a:solidFill>
        <a:latin typeface="Arial" pitchFamily="34" charset="0"/>
        <a:ea typeface="ＭＳ Ｐゴシック" pitchFamily="34" charset="-128"/>
        <a:cs typeface="+mn-cs"/>
      </a:defRPr>
    </a:lvl1pPr>
    <a:lvl2pPr marL="457200" algn="l" defTabSz="457200" rtl="0" fontAlgn="base">
      <a:spcBef>
        <a:spcPct val="0"/>
      </a:spcBef>
      <a:spcAft>
        <a:spcPct val="0"/>
      </a:spcAft>
      <a:defRPr kern="1200">
        <a:solidFill>
          <a:schemeClr val="tx1"/>
        </a:solidFill>
        <a:latin typeface="Arial" pitchFamily="34" charset="0"/>
        <a:ea typeface="ＭＳ Ｐゴシック" pitchFamily="34" charset="-128"/>
        <a:cs typeface="+mn-cs"/>
      </a:defRPr>
    </a:lvl2pPr>
    <a:lvl3pPr marL="914400" algn="l" defTabSz="457200" rtl="0" fontAlgn="base">
      <a:spcBef>
        <a:spcPct val="0"/>
      </a:spcBef>
      <a:spcAft>
        <a:spcPct val="0"/>
      </a:spcAft>
      <a:defRPr kern="1200">
        <a:solidFill>
          <a:schemeClr val="tx1"/>
        </a:solidFill>
        <a:latin typeface="Arial" pitchFamily="34" charset="0"/>
        <a:ea typeface="ＭＳ Ｐゴシック" pitchFamily="34" charset="-128"/>
        <a:cs typeface="+mn-cs"/>
      </a:defRPr>
    </a:lvl3pPr>
    <a:lvl4pPr marL="1371600" algn="l" defTabSz="457200" rtl="0" fontAlgn="base">
      <a:spcBef>
        <a:spcPct val="0"/>
      </a:spcBef>
      <a:spcAft>
        <a:spcPct val="0"/>
      </a:spcAft>
      <a:defRPr kern="1200">
        <a:solidFill>
          <a:schemeClr val="tx1"/>
        </a:solidFill>
        <a:latin typeface="Arial" pitchFamily="34" charset="0"/>
        <a:ea typeface="ＭＳ Ｐゴシック" pitchFamily="34" charset="-128"/>
        <a:cs typeface="+mn-cs"/>
      </a:defRPr>
    </a:lvl4pPr>
    <a:lvl5pPr marL="1828800" algn="l" defTabSz="457200" rtl="0" fontAlgn="base">
      <a:spcBef>
        <a:spcPct val="0"/>
      </a:spcBef>
      <a:spcAft>
        <a:spcPct val="0"/>
      </a:spcAft>
      <a:defRPr kern="1200">
        <a:solidFill>
          <a:schemeClr val="tx1"/>
        </a:solidFill>
        <a:latin typeface="Arial" pitchFamily="34" charset="0"/>
        <a:ea typeface="ＭＳ Ｐゴシック" pitchFamily="34" charset="-128"/>
        <a:cs typeface="+mn-cs"/>
      </a:defRPr>
    </a:lvl5pPr>
    <a:lvl6pPr marL="2286000" algn="l" defTabSz="914400" rtl="0" eaLnBrk="1" latinLnBrk="0" hangingPunct="1">
      <a:defRPr kern="1200">
        <a:solidFill>
          <a:schemeClr val="tx1"/>
        </a:solidFill>
        <a:latin typeface="Arial" pitchFamily="34" charset="0"/>
        <a:ea typeface="ＭＳ Ｐゴシック" pitchFamily="34" charset="-128"/>
        <a:cs typeface="+mn-cs"/>
      </a:defRPr>
    </a:lvl6pPr>
    <a:lvl7pPr marL="2743200" algn="l" defTabSz="914400" rtl="0" eaLnBrk="1" latinLnBrk="0" hangingPunct="1">
      <a:defRPr kern="1200">
        <a:solidFill>
          <a:schemeClr val="tx1"/>
        </a:solidFill>
        <a:latin typeface="Arial" pitchFamily="34" charset="0"/>
        <a:ea typeface="ＭＳ Ｐゴシック" pitchFamily="34" charset="-128"/>
        <a:cs typeface="+mn-cs"/>
      </a:defRPr>
    </a:lvl7pPr>
    <a:lvl8pPr marL="3200400" algn="l" defTabSz="914400" rtl="0" eaLnBrk="1" latinLnBrk="0" hangingPunct="1">
      <a:defRPr kern="1200">
        <a:solidFill>
          <a:schemeClr val="tx1"/>
        </a:solidFill>
        <a:latin typeface="Arial" pitchFamily="34" charset="0"/>
        <a:ea typeface="ＭＳ Ｐゴシック" pitchFamily="34" charset="-128"/>
        <a:cs typeface="+mn-cs"/>
      </a:defRPr>
    </a:lvl8pPr>
    <a:lvl9pPr marL="3657600" algn="l" defTabSz="914400" rtl="0" eaLnBrk="1" latinLnBrk="0" hangingPunct="1">
      <a:defRPr kern="1200">
        <a:solidFill>
          <a:schemeClr val="tx1"/>
        </a:solidFill>
        <a:latin typeface="Arial" pitchFamily="34" charset="0"/>
        <a:ea typeface="ＭＳ Ｐゴシック" pitchFamily="34" charset="-128"/>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413" autoAdjust="0"/>
    <p:restoredTop sz="70392" autoAdjust="0"/>
  </p:normalViewPr>
  <p:slideViewPr>
    <p:cSldViewPr snapToGrid="0" snapToObjects="1">
      <p:cViewPr varScale="1">
        <p:scale>
          <a:sx n="133" d="100"/>
          <a:sy n="133" d="100"/>
        </p:scale>
        <p:origin x="-96" y="-368"/>
      </p:cViewPr>
      <p:guideLst>
        <p:guide orient="horz" pos="2160"/>
        <p:guide pos="2880"/>
      </p:guideLst>
    </p:cSldViewPr>
  </p:slideViewPr>
  <p:notesTextViewPr>
    <p:cViewPr>
      <p:scale>
        <a:sx n="1" d="1"/>
        <a:sy n="1" d="1"/>
      </p:scale>
      <p:origin x="0" y="0"/>
    </p:cViewPr>
  </p:notesTextViewPr>
  <p:sorterViewPr>
    <p:cViewPr>
      <p:scale>
        <a:sx n="130" d="100"/>
        <a:sy n="130" d="100"/>
      </p:scale>
      <p:origin x="0" y="0"/>
    </p:cViewPr>
  </p:sorterViewPr>
  <p:notesViewPr>
    <p:cSldViewPr snapToGrid="0" snapToObjects="1">
      <p:cViewPr>
        <p:scale>
          <a:sx n="90" d="100"/>
          <a:sy n="90" d="100"/>
        </p:scale>
        <p:origin x="-3584" y="-19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notesMaster" Target="notesMasters/notesMaster1.xml"/><Relationship Id="rId26" Type="http://schemas.openxmlformats.org/officeDocument/2006/relationships/handoutMaster" Target="handoutMasters/handoutMaster1.xml"/><Relationship Id="rId27" Type="http://schemas.openxmlformats.org/officeDocument/2006/relationships/printerSettings" Target="printerSettings/printerSettings1.bin"/><Relationship Id="rId28" Type="http://schemas.openxmlformats.org/officeDocument/2006/relationships/tags" Target="tags/tag1.xml"/><Relationship Id="rId29" Type="http://schemas.openxmlformats.org/officeDocument/2006/relationships/presProps" Target="presProps.xml"/><Relationship Id="rId30" Type="http://schemas.openxmlformats.org/officeDocument/2006/relationships/viewProps" Target="viewProps.xml"/><Relationship Id="rId31" Type="http://schemas.openxmlformats.org/officeDocument/2006/relationships/theme" Target="theme/theme1.xml"/><Relationship Id="rId32" Type="http://schemas.openxmlformats.org/officeDocument/2006/relationships/tableStyles" Target="tableStyles.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s>
</file>

<file path=ppt/diagrams/_rels/data1.xml.rels><?xml version="1.0" encoding="UTF-8" standalone="yes"?>
<Relationships xmlns="http://schemas.openxmlformats.org/package/2006/relationships"><Relationship Id="rId1" Type="http://schemas.openxmlformats.org/officeDocument/2006/relationships/image" Target="../media/image22.png"/><Relationship Id="rId2" Type="http://schemas.openxmlformats.org/officeDocument/2006/relationships/image" Target="../media/image23.png"/><Relationship Id="rId3" Type="http://schemas.openxmlformats.org/officeDocument/2006/relationships/image" Target="../media/image24.png"/></Relationships>
</file>

<file path=ppt/diagrams/_rels/drawing1.xml.rels><?xml version="1.0" encoding="UTF-8" standalone="yes"?>
<Relationships xmlns="http://schemas.openxmlformats.org/package/2006/relationships"><Relationship Id="rId1" Type="http://schemas.openxmlformats.org/officeDocument/2006/relationships/image" Target="../media/image22.png"/><Relationship Id="rId2" Type="http://schemas.openxmlformats.org/officeDocument/2006/relationships/image" Target="../media/image23.png"/><Relationship Id="rId3" Type="http://schemas.openxmlformats.org/officeDocument/2006/relationships/image" Target="../media/image24.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1343DA3-7C7C-4482-A543-AF5CF30ECAFA}" type="doc">
      <dgm:prSet loTypeId="urn:microsoft.com/office/officeart/2008/layout/AlternatingPictureBlocks" loCatId="picture" qsTypeId="urn:microsoft.com/office/officeart/2005/8/quickstyle/simple1" qsCatId="simple" csTypeId="urn:microsoft.com/office/officeart/2005/8/colors/accent1_2" csCatId="accent1" phldr="1"/>
      <dgm:spPr/>
    </dgm:pt>
    <dgm:pt modelId="{D1442369-0D72-4BC1-99D1-468F0E151202}">
      <dgm:prSet phldrT="[Text]"/>
      <dgm:spPr/>
      <dgm:t>
        <a:bodyPr/>
        <a:lstStyle/>
        <a:p>
          <a:r>
            <a:rPr lang="en-US" dirty="0" smtClean="0"/>
            <a:t>Superuser</a:t>
          </a:r>
          <a:endParaRPr lang="en-US" dirty="0"/>
        </a:p>
      </dgm:t>
    </dgm:pt>
    <dgm:pt modelId="{6C4740A2-9CB7-4E8F-981A-7B377DCAED96}" type="parTrans" cxnId="{0868496D-D6DC-445A-93A0-346E7C89445B}">
      <dgm:prSet/>
      <dgm:spPr/>
      <dgm:t>
        <a:bodyPr/>
        <a:lstStyle/>
        <a:p>
          <a:endParaRPr lang="en-US"/>
        </a:p>
      </dgm:t>
    </dgm:pt>
    <dgm:pt modelId="{34CDC607-65AB-4D5A-88D5-3D46587F2316}" type="sibTrans" cxnId="{0868496D-D6DC-445A-93A0-346E7C89445B}">
      <dgm:prSet/>
      <dgm:spPr/>
      <dgm:t>
        <a:bodyPr/>
        <a:lstStyle/>
        <a:p>
          <a:endParaRPr lang="en-US"/>
        </a:p>
      </dgm:t>
    </dgm:pt>
    <dgm:pt modelId="{9B302EC7-A3EA-487F-A830-A5C8589F5CD6}">
      <dgm:prSet phldrT="[Text]"/>
      <dgm:spPr/>
      <dgm:t>
        <a:bodyPr/>
        <a:lstStyle/>
        <a:p>
          <a:r>
            <a:rPr lang="en-US" dirty="0" smtClean="0"/>
            <a:t>Operator</a:t>
          </a:r>
          <a:endParaRPr lang="en-US" dirty="0"/>
        </a:p>
      </dgm:t>
    </dgm:pt>
    <dgm:pt modelId="{C04AF944-F8AF-42F5-846F-D5C976983162}" type="parTrans" cxnId="{A5C2BF3B-14DD-483C-9319-532E5B7808B9}">
      <dgm:prSet/>
      <dgm:spPr/>
      <dgm:t>
        <a:bodyPr/>
        <a:lstStyle/>
        <a:p>
          <a:endParaRPr lang="en-US"/>
        </a:p>
      </dgm:t>
    </dgm:pt>
    <dgm:pt modelId="{5C949917-6148-4EF8-AC79-1D677749FB1F}" type="sibTrans" cxnId="{A5C2BF3B-14DD-483C-9319-532E5B7808B9}">
      <dgm:prSet/>
      <dgm:spPr/>
      <dgm:t>
        <a:bodyPr/>
        <a:lstStyle/>
        <a:p>
          <a:endParaRPr lang="en-US"/>
        </a:p>
      </dgm:t>
    </dgm:pt>
    <dgm:pt modelId="{74E364B3-15C8-4500-8A12-369F3F852275}">
      <dgm:prSet phldrT="[Text]"/>
      <dgm:spPr/>
      <dgm:t>
        <a:bodyPr/>
        <a:lstStyle/>
        <a:p>
          <a:r>
            <a:rPr lang="en-US" dirty="0" smtClean="0"/>
            <a:t>Regular User</a:t>
          </a:r>
          <a:endParaRPr lang="en-US" dirty="0"/>
        </a:p>
      </dgm:t>
    </dgm:pt>
    <dgm:pt modelId="{D0E2FFDD-56E9-4EB9-971E-6B5B6BC7D43E}" type="parTrans" cxnId="{D5D8E2A8-ACD5-4235-AFCA-338E33BA775E}">
      <dgm:prSet/>
      <dgm:spPr/>
      <dgm:t>
        <a:bodyPr/>
        <a:lstStyle/>
        <a:p>
          <a:endParaRPr lang="en-US"/>
        </a:p>
      </dgm:t>
    </dgm:pt>
    <dgm:pt modelId="{F7950A0C-0E60-4A66-8126-D7F3A4CBE4BD}" type="sibTrans" cxnId="{D5D8E2A8-ACD5-4235-AFCA-338E33BA775E}">
      <dgm:prSet/>
      <dgm:spPr/>
      <dgm:t>
        <a:bodyPr/>
        <a:lstStyle/>
        <a:p>
          <a:endParaRPr lang="en-US"/>
        </a:p>
      </dgm:t>
    </dgm:pt>
    <dgm:pt modelId="{CC9AD0D3-F871-4FBB-B641-B949B48E6E6C}">
      <dgm:prSet phldrT="[Text]"/>
      <dgm:spPr/>
      <dgm:t>
        <a:bodyPr/>
        <a:lstStyle/>
        <a:p>
          <a:r>
            <a:rPr lang="en-US" dirty="0" smtClean="0"/>
            <a:t>Uses all Command Center features</a:t>
          </a:r>
          <a:endParaRPr lang="en-US" dirty="0"/>
        </a:p>
      </dgm:t>
    </dgm:pt>
    <dgm:pt modelId="{31D93580-4BFF-4FD0-BFE2-3F9D7214A5C0}" type="parTrans" cxnId="{59850D13-3E20-4C44-B8C7-EC9F8BE3A03B}">
      <dgm:prSet/>
      <dgm:spPr/>
      <dgm:t>
        <a:bodyPr/>
        <a:lstStyle/>
        <a:p>
          <a:endParaRPr lang="en-US"/>
        </a:p>
      </dgm:t>
    </dgm:pt>
    <dgm:pt modelId="{3A95B7B3-0CC2-4CC3-A8D1-1C5C711ED152}" type="sibTrans" cxnId="{59850D13-3E20-4C44-B8C7-EC9F8BE3A03B}">
      <dgm:prSet/>
      <dgm:spPr/>
      <dgm:t>
        <a:bodyPr/>
        <a:lstStyle/>
        <a:p>
          <a:endParaRPr lang="en-US"/>
        </a:p>
      </dgm:t>
    </dgm:pt>
    <dgm:pt modelId="{271EC295-8D17-4C56-9E96-EEBD3F2B303A}">
      <dgm:prSet phldrT="[Text]"/>
      <dgm:spPr/>
      <dgm:t>
        <a:bodyPr/>
        <a:lstStyle/>
        <a:p>
          <a:r>
            <a:rPr lang="en-US" dirty="0" smtClean="0"/>
            <a:t>Can view all database queries</a:t>
          </a:r>
          <a:endParaRPr lang="en-US" dirty="0"/>
        </a:p>
      </dgm:t>
    </dgm:pt>
    <dgm:pt modelId="{80ACC85D-5A48-4E30-B109-9294166630BD}" type="parTrans" cxnId="{D4E68C83-A302-42AE-9B48-2B05A87AF7D2}">
      <dgm:prSet/>
      <dgm:spPr/>
      <dgm:t>
        <a:bodyPr/>
        <a:lstStyle/>
        <a:p>
          <a:endParaRPr lang="en-US"/>
        </a:p>
      </dgm:t>
    </dgm:pt>
    <dgm:pt modelId="{4AE8B97B-7210-4209-A24B-623342D706C5}" type="sibTrans" cxnId="{D4E68C83-A302-42AE-9B48-2B05A87AF7D2}">
      <dgm:prSet/>
      <dgm:spPr/>
      <dgm:t>
        <a:bodyPr/>
        <a:lstStyle/>
        <a:p>
          <a:endParaRPr lang="en-US"/>
        </a:p>
      </dgm:t>
    </dgm:pt>
    <dgm:pt modelId="{A914030D-3E48-450A-91ED-F0944782D31D}">
      <dgm:prSet phldrT="[Text]"/>
      <dgm:spPr/>
      <dgm:t>
        <a:bodyPr/>
        <a:lstStyle/>
        <a:p>
          <a:r>
            <a:rPr lang="en-US" dirty="0" smtClean="0"/>
            <a:t>Can access all metrics</a:t>
          </a:r>
          <a:endParaRPr lang="en-US" dirty="0"/>
        </a:p>
      </dgm:t>
    </dgm:pt>
    <dgm:pt modelId="{2723F806-3CA3-4CBA-9A16-0CB7CCA18F94}" type="parTrans" cxnId="{14C7F0BE-84F4-4D20-97C8-F2573027AA50}">
      <dgm:prSet/>
      <dgm:spPr/>
      <dgm:t>
        <a:bodyPr/>
        <a:lstStyle/>
        <a:p>
          <a:endParaRPr lang="en-US"/>
        </a:p>
      </dgm:t>
    </dgm:pt>
    <dgm:pt modelId="{9D08B954-2E2A-484B-AE69-AC448A63F64F}" type="sibTrans" cxnId="{14C7F0BE-84F4-4D20-97C8-F2573027AA50}">
      <dgm:prSet/>
      <dgm:spPr/>
      <dgm:t>
        <a:bodyPr/>
        <a:lstStyle/>
        <a:p>
          <a:endParaRPr lang="en-US"/>
        </a:p>
      </dgm:t>
    </dgm:pt>
    <dgm:pt modelId="{A2A59998-CD29-4E7D-A921-52AF4DED3846}">
      <dgm:prSet phldrT="[Text]"/>
      <dgm:spPr/>
      <dgm:t>
        <a:bodyPr/>
        <a:lstStyle/>
        <a:p>
          <a:r>
            <a:rPr lang="en-US" dirty="0" smtClean="0"/>
            <a:t>Can perform all administrative tasks</a:t>
          </a:r>
          <a:endParaRPr lang="en-US" dirty="0"/>
        </a:p>
      </dgm:t>
    </dgm:pt>
    <dgm:pt modelId="{21DEAE2F-1F54-4934-9BE7-3293D8588982}" type="parTrans" cxnId="{82B2ADE3-8CA3-4E29-91C5-F56A3123C28C}">
      <dgm:prSet/>
      <dgm:spPr/>
      <dgm:t>
        <a:bodyPr/>
        <a:lstStyle/>
        <a:p>
          <a:endParaRPr lang="en-US"/>
        </a:p>
      </dgm:t>
    </dgm:pt>
    <dgm:pt modelId="{CEF45DA1-9622-4E85-8C5B-D25E4379EA59}" type="sibTrans" cxnId="{82B2ADE3-8CA3-4E29-91C5-F56A3123C28C}">
      <dgm:prSet/>
      <dgm:spPr/>
      <dgm:t>
        <a:bodyPr/>
        <a:lstStyle/>
        <a:p>
          <a:endParaRPr lang="en-US"/>
        </a:p>
      </dgm:t>
    </dgm:pt>
    <dgm:pt modelId="{4C9D97C7-8E25-4E82-B9EA-0956C5D66A3B}">
      <dgm:prSet phldrT="[Text]"/>
      <dgm:spPr/>
      <dgm:t>
        <a:bodyPr/>
        <a:lstStyle/>
        <a:p>
          <a:r>
            <a:rPr lang="en-US" dirty="0" smtClean="0"/>
            <a:t>This is a role that you must create in Greenplum</a:t>
          </a:r>
          <a:endParaRPr lang="en-US" dirty="0"/>
        </a:p>
      </dgm:t>
    </dgm:pt>
    <dgm:pt modelId="{20346C0C-210A-4D81-A8CE-CDB46328F80E}" type="parTrans" cxnId="{894C2303-77B6-4CD8-B050-C6DDD29BAF0E}">
      <dgm:prSet/>
      <dgm:spPr/>
      <dgm:t>
        <a:bodyPr/>
        <a:lstStyle/>
        <a:p>
          <a:endParaRPr lang="en-US"/>
        </a:p>
      </dgm:t>
    </dgm:pt>
    <dgm:pt modelId="{299ACC90-D3E7-4EBE-A61A-687DEA901D9F}" type="sibTrans" cxnId="{894C2303-77B6-4CD8-B050-C6DDD29BAF0E}">
      <dgm:prSet/>
      <dgm:spPr/>
      <dgm:t>
        <a:bodyPr/>
        <a:lstStyle/>
        <a:p>
          <a:endParaRPr lang="en-US"/>
        </a:p>
      </dgm:t>
    </dgm:pt>
    <dgm:pt modelId="{B681FD6D-D722-4926-A159-2FA9090FF01F}">
      <dgm:prSet phldrT="[Text]"/>
      <dgm:spPr/>
      <dgm:t>
        <a:bodyPr/>
        <a:lstStyle/>
        <a:p>
          <a:r>
            <a:rPr lang="en-US" dirty="0" smtClean="0"/>
            <a:t>Assign GPDB users to the role</a:t>
          </a:r>
          <a:endParaRPr lang="en-US" dirty="0"/>
        </a:p>
      </dgm:t>
    </dgm:pt>
    <dgm:pt modelId="{F17CCA7E-D656-4E6D-BE72-59A4BEC01B62}" type="parTrans" cxnId="{3D401848-B800-4ED9-B7B0-6199246275C2}">
      <dgm:prSet/>
      <dgm:spPr/>
      <dgm:t>
        <a:bodyPr/>
        <a:lstStyle/>
        <a:p>
          <a:endParaRPr lang="en-US"/>
        </a:p>
      </dgm:t>
    </dgm:pt>
    <dgm:pt modelId="{BD331C11-9EF6-4AB5-96C2-50B61F1AE2F3}" type="sibTrans" cxnId="{3D401848-B800-4ED9-B7B0-6199246275C2}">
      <dgm:prSet/>
      <dgm:spPr/>
      <dgm:t>
        <a:bodyPr/>
        <a:lstStyle/>
        <a:p>
          <a:endParaRPr lang="en-US"/>
        </a:p>
      </dgm:t>
    </dgm:pt>
    <dgm:pt modelId="{4F9E14FC-A759-4788-8AAB-D8CB0B3D9A11}">
      <dgm:prSet phldrT="[Text]"/>
      <dgm:spPr/>
      <dgm:t>
        <a:bodyPr/>
        <a:lstStyle/>
        <a:p>
          <a:r>
            <a:rPr lang="en-US" dirty="0" smtClean="0"/>
            <a:t>Can view and cancel all queries</a:t>
          </a:r>
          <a:endParaRPr lang="en-US" dirty="0"/>
        </a:p>
      </dgm:t>
    </dgm:pt>
    <dgm:pt modelId="{515E6ECC-F1A1-4518-B5E8-91AFB005761B}" type="parTrans" cxnId="{2407B446-5A22-479E-AB06-77D7F2395D49}">
      <dgm:prSet/>
      <dgm:spPr/>
      <dgm:t>
        <a:bodyPr/>
        <a:lstStyle/>
        <a:p>
          <a:endParaRPr lang="en-US"/>
        </a:p>
      </dgm:t>
    </dgm:pt>
    <dgm:pt modelId="{2F80399D-0888-4239-BFCA-B54D747BB4ED}" type="sibTrans" cxnId="{2407B446-5A22-479E-AB06-77D7F2395D49}">
      <dgm:prSet/>
      <dgm:spPr/>
      <dgm:t>
        <a:bodyPr/>
        <a:lstStyle/>
        <a:p>
          <a:endParaRPr lang="en-US"/>
        </a:p>
      </dgm:t>
    </dgm:pt>
    <dgm:pt modelId="{5791E471-E487-49D4-B3CF-82ED0AB4E6F3}">
      <dgm:prSet phldrT="[Text]"/>
      <dgm:spPr/>
      <dgm:t>
        <a:bodyPr/>
        <a:lstStyle/>
        <a:p>
          <a:r>
            <a:rPr lang="en-US" dirty="0" smtClean="0"/>
            <a:t>Limited administrative task access</a:t>
          </a:r>
          <a:endParaRPr lang="en-US" dirty="0"/>
        </a:p>
      </dgm:t>
    </dgm:pt>
    <dgm:pt modelId="{398B47E3-104C-45A6-A36B-4DDF4BC70986}" type="parTrans" cxnId="{6DE92535-CF09-4547-A967-AE067B640FA7}">
      <dgm:prSet/>
      <dgm:spPr/>
      <dgm:t>
        <a:bodyPr/>
        <a:lstStyle/>
        <a:p>
          <a:endParaRPr lang="en-US"/>
        </a:p>
      </dgm:t>
    </dgm:pt>
    <dgm:pt modelId="{0F52C088-8F67-4FA7-98A5-695844A21981}" type="sibTrans" cxnId="{6DE92535-CF09-4547-A967-AE067B640FA7}">
      <dgm:prSet/>
      <dgm:spPr/>
      <dgm:t>
        <a:bodyPr/>
        <a:lstStyle/>
        <a:p>
          <a:endParaRPr lang="en-US"/>
        </a:p>
      </dgm:t>
    </dgm:pt>
    <dgm:pt modelId="{9B07899D-D3D6-4C91-B5B1-5850F8D41FB3}">
      <dgm:prSet phldrT="[Text]"/>
      <dgm:spPr/>
      <dgm:t>
        <a:bodyPr/>
        <a:lstStyle/>
        <a:p>
          <a:r>
            <a:rPr lang="en-US" dirty="0" smtClean="0"/>
            <a:t>All GPDB users have access</a:t>
          </a:r>
          <a:endParaRPr lang="en-US" dirty="0"/>
        </a:p>
      </dgm:t>
    </dgm:pt>
    <dgm:pt modelId="{7BCA324A-CEBF-49B4-97FF-5B9E2FE54103}" type="parTrans" cxnId="{D066EB52-EC69-44B3-9F93-208185C9CF1D}">
      <dgm:prSet/>
      <dgm:spPr/>
      <dgm:t>
        <a:bodyPr/>
        <a:lstStyle/>
        <a:p>
          <a:endParaRPr lang="en-US"/>
        </a:p>
      </dgm:t>
    </dgm:pt>
    <dgm:pt modelId="{793F0A65-95EF-41AC-BA20-0F4844D50714}" type="sibTrans" cxnId="{D066EB52-EC69-44B3-9F93-208185C9CF1D}">
      <dgm:prSet/>
      <dgm:spPr/>
      <dgm:t>
        <a:bodyPr/>
        <a:lstStyle/>
        <a:p>
          <a:endParaRPr lang="en-US"/>
        </a:p>
      </dgm:t>
    </dgm:pt>
    <dgm:pt modelId="{BDB0BCEC-9219-4050-89C8-D6E1FC3C4A1F}">
      <dgm:prSet phldrT="[Text]"/>
      <dgm:spPr/>
      <dgm:t>
        <a:bodyPr/>
        <a:lstStyle/>
        <a:p>
          <a:r>
            <a:rPr lang="en-US" dirty="0" smtClean="0"/>
            <a:t>Can only view their own database queries</a:t>
          </a:r>
          <a:endParaRPr lang="en-US" dirty="0"/>
        </a:p>
      </dgm:t>
    </dgm:pt>
    <dgm:pt modelId="{55D36363-8BA0-43E5-9216-A74E547C654D}" type="parTrans" cxnId="{8176A325-6627-47EC-AB96-2B2FF65195D7}">
      <dgm:prSet/>
      <dgm:spPr/>
      <dgm:t>
        <a:bodyPr/>
        <a:lstStyle/>
        <a:p>
          <a:endParaRPr lang="en-US"/>
        </a:p>
      </dgm:t>
    </dgm:pt>
    <dgm:pt modelId="{FDC60817-8B40-44E1-B210-1FA908CBF87D}" type="sibTrans" cxnId="{8176A325-6627-47EC-AB96-2B2FF65195D7}">
      <dgm:prSet/>
      <dgm:spPr/>
      <dgm:t>
        <a:bodyPr/>
        <a:lstStyle/>
        <a:p>
          <a:endParaRPr lang="en-US"/>
        </a:p>
      </dgm:t>
    </dgm:pt>
    <dgm:pt modelId="{CAAA322E-475F-440B-920F-D3B2B9494C71}">
      <dgm:prSet phldrT="[Text]"/>
      <dgm:spPr/>
      <dgm:t>
        <a:bodyPr/>
        <a:lstStyle/>
        <a:p>
          <a:r>
            <a:rPr lang="en-US" dirty="0" smtClean="0"/>
            <a:t>Cannot access the Administrative tab</a:t>
          </a:r>
          <a:endParaRPr lang="en-US" dirty="0"/>
        </a:p>
      </dgm:t>
    </dgm:pt>
    <dgm:pt modelId="{027C3783-933E-40AE-A09D-9DBE3C1B627A}" type="parTrans" cxnId="{67131C4D-12D1-414D-87A8-3E5538493BB8}">
      <dgm:prSet/>
      <dgm:spPr/>
      <dgm:t>
        <a:bodyPr/>
        <a:lstStyle/>
        <a:p>
          <a:endParaRPr lang="en-US"/>
        </a:p>
      </dgm:t>
    </dgm:pt>
    <dgm:pt modelId="{0A053315-FB09-4572-9615-DBD6CBD36341}" type="sibTrans" cxnId="{67131C4D-12D1-414D-87A8-3E5538493BB8}">
      <dgm:prSet/>
      <dgm:spPr/>
      <dgm:t>
        <a:bodyPr/>
        <a:lstStyle/>
        <a:p>
          <a:endParaRPr lang="en-US"/>
        </a:p>
      </dgm:t>
    </dgm:pt>
    <dgm:pt modelId="{234878FD-22B2-4A6A-962B-6BC0992A7438}" type="pres">
      <dgm:prSet presAssocID="{41343DA3-7C7C-4482-A543-AF5CF30ECAFA}" presName="linearFlow" presStyleCnt="0">
        <dgm:presLayoutVars>
          <dgm:dir/>
          <dgm:resizeHandles val="exact"/>
        </dgm:presLayoutVars>
      </dgm:prSet>
      <dgm:spPr/>
    </dgm:pt>
    <dgm:pt modelId="{CA1E7E34-E251-4C10-B559-DDD45D7BF72F}" type="pres">
      <dgm:prSet presAssocID="{D1442369-0D72-4BC1-99D1-468F0E151202}" presName="comp" presStyleCnt="0"/>
      <dgm:spPr/>
    </dgm:pt>
    <dgm:pt modelId="{2CEF1461-C111-49D9-A4A5-371FCC61F5F2}" type="pres">
      <dgm:prSet presAssocID="{D1442369-0D72-4BC1-99D1-468F0E151202}" presName="rect2" presStyleLbl="node1" presStyleIdx="0" presStyleCnt="3">
        <dgm:presLayoutVars>
          <dgm:bulletEnabled val="1"/>
        </dgm:presLayoutVars>
      </dgm:prSet>
      <dgm:spPr/>
      <dgm:t>
        <a:bodyPr/>
        <a:lstStyle/>
        <a:p>
          <a:endParaRPr lang="en-US"/>
        </a:p>
      </dgm:t>
    </dgm:pt>
    <dgm:pt modelId="{9CA363D9-DC66-4F34-8CE1-E67DEB91D8A3}" type="pres">
      <dgm:prSet presAssocID="{D1442369-0D72-4BC1-99D1-468F0E151202}" presName="rect1" presStyleLbl="lnNode1" presStyleIdx="0" presStyleCnt="3"/>
      <dgm:spPr>
        <a:blipFill rotWithShape="1">
          <a:blip xmlns:r="http://schemas.openxmlformats.org/officeDocument/2006/relationships" r:embed="rId1"/>
          <a:stretch>
            <a:fillRect/>
          </a:stretch>
        </a:blipFill>
      </dgm:spPr>
    </dgm:pt>
    <dgm:pt modelId="{399323B6-4437-4BC5-9391-04CC1EFCE263}" type="pres">
      <dgm:prSet presAssocID="{34CDC607-65AB-4D5A-88D5-3D46587F2316}" presName="sibTrans" presStyleCnt="0"/>
      <dgm:spPr/>
    </dgm:pt>
    <dgm:pt modelId="{93764AF7-3825-4131-95B8-BB0AE1131581}" type="pres">
      <dgm:prSet presAssocID="{9B302EC7-A3EA-487F-A830-A5C8589F5CD6}" presName="comp" presStyleCnt="0"/>
      <dgm:spPr/>
    </dgm:pt>
    <dgm:pt modelId="{611646DA-6C5A-4E7E-AA0C-367A29E629C9}" type="pres">
      <dgm:prSet presAssocID="{9B302EC7-A3EA-487F-A830-A5C8589F5CD6}" presName="rect2" presStyleLbl="node1" presStyleIdx="1" presStyleCnt="3">
        <dgm:presLayoutVars>
          <dgm:bulletEnabled val="1"/>
        </dgm:presLayoutVars>
      </dgm:prSet>
      <dgm:spPr/>
      <dgm:t>
        <a:bodyPr/>
        <a:lstStyle/>
        <a:p>
          <a:endParaRPr lang="en-US"/>
        </a:p>
      </dgm:t>
    </dgm:pt>
    <dgm:pt modelId="{793800F6-52C4-441D-BB84-FFB29518056E}" type="pres">
      <dgm:prSet presAssocID="{9B302EC7-A3EA-487F-A830-A5C8589F5CD6}" presName="rect1" presStyleLbl="lnNode1" presStyleIdx="1" presStyleCnt="3"/>
      <dgm:spPr>
        <a:blipFill rotWithShape="1">
          <a:blip xmlns:r="http://schemas.openxmlformats.org/officeDocument/2006/relationships" r:embed="rId2"/>
          <a:stretch>
            <a:fillRect/>
          </a:stretch>
        </a:blipFill>
      </dgm:spPr>
    </dgm:pt>
    <dgm:pt modelId="{A4522DC6-B658-4A4C-BAC9-039261FF828A}" type="pres">
      <dgm:prSet presAssocID="{5C949917-6148-4EF8-AC79-1D677749FB1F}" presName="sibTrans" presStyleCnt="0"/>
      <dgm:spPr/>
    </dgm:pt>
    <dgm:pt modelId="{EB75AD37-2463-40DD-A8F5-A2133B4FD37D}" type="pres">
      <dgm:prSet presAssocID="{74E364B3-15C8-4500-8A12-369F3F852275}" presName="comp" presStyleCnt="0"/>
      <dgm:spPr/>
    </dgm:pt>
    <dgm:pt modelId="{5C63F2AA-8741-492B-92E8-1F1E8AC3F03E}" type="pres">
      <dgm:prSet presAssocID="{74E364B3-15C8-4500-8A12-369F3F852275}" presName="rect2" presStyleLbl="node1" presStyleIdx="2" presStyleCnt="3">
        <dgm:presLayoutVars>
          <dgm:bulletEnabled val="1"/>
        </dgm:presLayoutVars>
      </dgm:prSet>
      <dgm:spPr/>
      <dgm:t>
        <a:bodyPr/>
        <a:lstStyle/>
        <a:p>
          <a:endParaRPr lang="en-US"/>
        </a:p>
      </dgm:t>
    </dgm:pt>
    <dgm:pt modelId="{BB6A3A8F-3F89-4AB8-8B89-CFE7EB5DD9E8}" type="pres">
      <dgm:prSet presAssocID="{74E364B3-15C8-4500-8A12-369F3F852275}" presName="rect1" presStyleLbl="lnNode1" presStyleIdx="2" presStyleCnt="3"/>
      <dgm:spPr>
        <a:blipFill rotWithShape="1">
          <a:blip xmlns:r="http://schemas.openxmlformats.org/officeDocument/2006/relationships" r:embed="rId3"/>
          <a:stretch>
            <a:fillRect/>
          </a:stretch>
        </a:blipFill>
      </dgm:spPr>
    </dgm:pt>
  </dgm:ptLst>
  <dgm:cxnLst>
    <dgm:cxn modelId="{8F6F7779-67F7-7A42-8771-E1AFE9428A1B}" type="presOf" srcId="{4C9D97C7-8E25-4E82-B9EA-0956C5D66A3B}" destId="{611646DA-6C5A-4E7E-AA0C-367A29E629C9}" srcOrd="0" destOrd="1" presId="urn:microsoft.com/office/officeart/2008/layout/AlternatingPictureBlocks"/>
    <dgm:cxn modelId="{894C2303-77B6-4CD8-B050-C6DDD29BAF0E}" srcId="{9B302EC7-A3EA-487F-A830-A5C8589F5CD6}" destId="{4C9D97C7-8E25-4E82-B9EA-0956C5D66A3B}" srcOrd="0" destOrd="0" parTransId="{20346C0C-210A-4D81-A8CE-CDB46328F80E}" sibTransId="{299ACC90-D3E7-4EBE-A61A-687DEA901D9F}"/>
    <dgm:cxn modelId="{14C7F0BE-84F4-4D20-97C8-F2573027AA50}" srcId="{D1442369-0D72-4BC1-99D1-468F0E151202}" destId="{A914030D-3E48-450A-91ED-F0944782D31D}" srcOrd="2" destOrd="0" parTransId="{2723F806-3CA3-4CBA-9A16-0CB7CCA18F94}" sibTransId="{9D08B954-2E2A-484B-AE69-AC448A63F64F}"/>
    <dgm:cxn modelId="{77438FC8-88FA-7C46-86C6-60D7205C459B}" type="presOf" srcId="{9B302EC7-A3EA-487F-A830-A5C8589F5CD6}" destId="{611646DA-6C5A-4E7E-AA0C-367A29E629C9}" srcOrd="0" destOrd="0" presId="urn:microsoft.com/office/officeart/2008/layout/AlternatingPictureBlocks"/>
    <dgm:cxn modelId="{67131C4D-12D1-414D-87A8-3E5538493BB8}" srcId="{74E364B3-15C8-4500-8A12-369F3F852275}" destId="{CAAA322E-475F-440B-920F-D3B2B9494C71}" srcOrd="2" destOrd="0" parTransId="{027C3783-933E-40AE-A09D-9DBE3C1B627A}" sibTransId="{0A053315-FB09-4572-9615-DBD6CBD36341}"/>
    <dgm:cxn modelId="{BF00B8B7-E2E9-584C-B1A2-A6090C2FB272}" type="presOf" srcId="{9B07899D-D3D6-4C91-B5B1-5850F8D41FB3}" destId="{5C63F2AA-8741-492B-92E8-1F1E8AC3F03E}" srcOrd="0" destOrd="1" presId="urn:microsoft.com/office/officeart/2008/layout/AlternatingPictureBlocks"/>
    <dgm:cxn modelId="{3D401848-B800-4ED9-B7B0-6199246275C2}" srcId="{9B302EC7-A3EA-487F-A830-A5C8589F5CD6}" destId="{B681FD6D-D722-4926-A159-2FA9090FF01F}" srcOrd="1" destOrd="0" parTransId="{F17CCA7E-D656-4E6D-BE72-59A4BEC01B62}" sibTransId="{BD331C11-9EF6-4AB5-96C2-50B61F1AE2F3}"/>
    <dgm:cxn modelId="{2407B446-5A22-479E-AB06-77D7F2395D49}" srcId="{9B302EC7-A3EA-487F-A830-A5C8589F5CD6}" destId="{4F9E14FC-A759-4788-8AAB-D8CB0B3D9A11}" srcOrd="2" destOrd="0" parTransId="{515E6ECC-F1A1-4518-B5E8-91AFB005761B}" sibTransId="{2F80399D-0888-4239-BFCA-B54D747BB4ED}"/>
    <dgm:cxn modelId="{8176A325-6627-47EC-AB96-2B2FF65195D7}" srcId="{74E364B3-15C8-4500-8A12-369F3F852275}" destId="{BDB0BCEC-9219-4050-89C8-D6E1FC3C4A1F}" srcOrd="1" destOrd="0" parTransId="{55D36363-8BA0-43E5-9216-A74E547C654D}" sibTransId="{FDC60817-8B40-44E1-B210-1FA908CBF87D}"/>
    <dgm:cxn modelId="{74DD046C-60DA-A24F-A279-EA21DD67A4F9}" type="presOf" srcId="{BDB0BCEC-9219-4050-89C8-D6E1FC3C4A1F}" destId="{5C63F2AA-8741-492B-92E8-1F1E8AC3F03E}" srcOrd="0" destOrd="2" presId="urn:microsoft.com/office/officeart/2008/layout/AlternatingPictureBlocks"/>
    <dgm:cxn modelId="{0868496D-D6DC-445A-93A0-346E7C89445B}" srcId="{41343DA3-7C7C-4482-A543-AF5CF30ECAFA}" destId="{D1442369-0D72-4BC1-99D1-468F0E151202}" srcOrd="0" destOrd="0" parTransId="{6C4740A2-9CB7-4E8F-981A-7B377DCAED96}" sibTransId="{34CDC607-65AB-4D5A-88D5-3D46587F2316}"/>
    <dgm:cxn modelId="{824608BF-E3C5-D64E-8EC7-1144DC20F4A5}" type="presOf" srcId="{A2A59998-CD29-4E7D-A921-52AF4DED3846}" destId="{2CEF1461-C111-49D9-A4A5-371FCC61F5F2}" srcOrd="0" destOrd="4" presId="urn:microsoft.com/office/officeart/2008/layout/AlternatingPictureBlocks"/>
    <dgm:cxn modelId="{3F60B41B-B7CB-5641-96BE-7FFBE02F6BC9}" type="presOf" srcId="{CAAA322E-475F-440B-920F-D3B2B9494C71}" destId="{5C63F2AA-8741-492B-92E8-1F1E8AC3F03E}" srcOrd="0" destOrd="3" presId="urn:microsoft.com/office/officeart/2008/layout/AlternatingPictureBlocks"/>
    <dgm:cxn modelId="{D4E68C83-A302-42AE-9B48-2B05A87AF7D2}" srcId="{D1442369-0D72-4BC1-99D1-468F0E151202}" destId="{271EC295-8D17-4C56-9E96-EEBD3F2B303A}" srcOrd="1" destOrd="0" parTransId="{80ACC85D-5A48-4E30-B109-9294166630BD}" sibTransId="{4AE8B97B-7210-4209-A24B-623342D706C5}"/>
    <dgm:cxn modelId="{A1C27A5A-E728-5744-AF12-75E8AB2DEA1A}" type="presOf" srcId="{CC9AD0D3-F871-4FBB-B641-B949B48E6E6C}" destId="{2CEF1461-C111-49D9-A4A5-371FCC61F5F2}" srcOrd="0" destOrd="1" presId="urn:microsoft.com/office/officeart/2008/layout/AlternatingPictureBlocks"/>
    <dgm:cxn modelId="{8FF133B2-276D-CC45-90A8-AFB31BCACAEF}" type="presOf" srcId="{A914030D-3E48-450A-91ED-F0944782D31D}" destId="{2CEF1461-C111-49D9-A4A5-371FCC61F5F2}" srcOrd="0" destOrd="3" presId="urn:microsoft.com/office/officeart/2008/layout/AlternatingPictureBlocks"/>
    <dgm:cxn modelId="{82B2ADE3-8CA3-4E29-91C5-F56A3123C28C}" srcId="{D1442369-0D72-4BC1-99D1-468F0E151202}" destId="{A2A59998-CD29-4E7D-A921-52AF4DED3846}" srcOrd="3" destOrd="0" parTransId="{21DEAE2F-1F54-4934-9BE7-3293D8588982}" sibTransId="{CEF45DA1-9622-4E85-8C5B-D25E4379EA59}"/>
    <dgm:cxn modelId="{82C72CE6-3C15-6F46-B4F7-199D047C894B}" type="presOf" srcId="{B681FD6D-D722-4926-A159-2FA9090FF01F}" destId="{611646DA-6C5A-4E7E-AA0C-367A29E629C9}" srcOrd="0" destOrd="2" presId="urn:microsoft.com/office/officeart/2008/layout/AlternatingPictureBlocks"/>
    <dgm:cxn modelId="{59850D13-3E20-4C44-B8C7-EC9F8BE3A03B}" srcId="{D1442369-0D72-4BC1-99D1-468F0E151202}" destId="{CC9AD0D3-F871-4FBB-B641-B949B48E6E6C}" srcOrd="0" destOrd="0" parTransId="{31D93580-4BFF-4FD0-BFE2-3F9D7214A5C0}" sibTransId="{3A95B7B3-0CC2-4CC3-A8D1-1C5C711ED152}"/>
    <dgm:cxn modelId="{DB5601EA-626D-2243-AA73-D32C563B7ACA}" type="presOf" srcId="{D1442369-0D72-4BC1-99D1-468F0E151202}" destId="{2CEF1461-C111-49D9-A4A5-371FCC61F5F2}" srcOrd="0" destOrd="0" presId="urn:microsoft.com/office/officeart/2008/layout/AlternatingPictureBlocks"/>
    <dgm:cxn modelId="{C00FD528-B4F6-EB43-B301-965FB61A3261}" type="presOf" srcId="{271EC295-8D17-4C56-9E96-EEBD3F2B303A}" destId="{2CEF1461-C111-49D9-A4A5-371FCC61F5F2}" srcOrd="0" destOrd="2" presId="urn:microsoft.com/office/officeart/2008/layout/AlternatingPictureBlocks"/>
    <dgm:cxn modelId="{D066EB52-EC69-44B3-9F93-208185C9CF1D}" srcId="{74E364B3-15C8-4500-8A12-369F3F852275}" destId="{9B07899D-D3D6-4C91-B5B1-5850F8D41FB3}" srcOrd="0" destOrd="0" parTransId="{7BCA324A-CEBF-49B4-97FF-5B9E2FE54103}" sibTransId="{793F0A65-95EF-41AC-BA20-0F4844D50714}"/>
    <dgm:cxn modelId="{4FD89794-B594-CA43-B990-88178B29A787}" type="presOf" srcId="{41343DA3-7C7C-4482-A543-AF5CF30ECAFA}" destId="{234878FD-22B2-4A6A-962B-6BC0992A7438}" srcOrd="0" destOrd="0" presId="urn:microsoft.com/office/officeart/2008/layout/AlternatingPictureBlocks"/>
    <dgm:cxn modelId="{A5C2BF3B-14DD-483C-9319-532E5B7808B9}" srcId="{41343DA3-7C7C-4482-A543-AF5CF30ECAFA}" destId="{9B302EC7-A3EA-487F-A830-A5C8589F5CD6}" srcOrd="1" destOrd="0" parTransId="{C04AF944-F8AF-42F5-846F-D5C976983162}" sibTransId="{5C949917-6148-4EF8-AC79-1D677749FB1F}"/>
    <dgm:cxn modelId="{D5D8E2A8-ACD5-4235-AFCA-338E33BA775E}" srcId="{41343DA3-7C7C-4482-A543-AF5CF30ECAFA}" destId="{74E364B3-15C8-4500-8A12-369F3F852275}" srcOrd="2" destOrd="0" parTransId="{D0E2FFDD-56E9-4EB9-971E-6B5B6BC7D43E}" sibTransId="{F7950A0C-0E60-4A66-8126-D7F3A4CBE4BD}"/>
    <dgm:cxn modelId="{6DE92535-CF09-4547-A967-AE067B640FA7}" srcId="{9B302EC7-A3EA-487F-A830-A5C8589F5CD6}" destId="{5791E471-E487-49D4-B3CF-82ED0AB4E6F3}" srcOrd="3" destOrd="0" parTransId="{398B47E3-104C-45A6-A36B-4DDF4BC70986}" sibTransId="{0F52C088-8F67-4FA7-98A5-695844A21981}"/>
    <dgm:cxn modelId="{801E33BB-F607-8E46-9978-449DC118C5BE}" type="presOf" srcId="{5791E471-E487-49D4-B3CF-82ED0AB4E6F3}" destId="{611646DA-6C5A-4E7E-AA0C-367A29E629C9}" srcOrd="0" destOrd="4" presId="urn:microsoft.com/office/officeart/2008/layout/AlternatingPictureBlocks"/>
    <dgm:cxn modelId="{D8337A5A-BFC9-B346-B6FE-1FE728DFEB3E}" type="presOf" srcId="{4F9E14FC-A759-4788-8AAB-D8CB0B3D9A11}" destId="{611646DA-6C5A-4E7E-AA0C-367A29E629C9}" srcOrd="0" destOrd="3" presId="urn:microsoft.com/office/officeart/2008/layout/AlternatingPictureBlocks"/>
    <dgm:cxn modelId="{7BBB93E4-258B-0B42-AF94-B949BA391144}" type="presOf" srcId="{74E364B3-15C8-4500-8A12-369F3F852275}" destId="{5C63F2AA-8741-492B-92E8-1F1E8AC3F03E}" srcOrd="0" destOrd="0" presId="urn:microsoft.com/office/officeart/2008/layout/AlternatingPictureBlocks"/>
    <dgm:cxn modelId="{B4D69435-A840-E845-92C0-C3732C94A99F}" type="presParOf" srcId="{234878FD-22B2-4A6A-962B-6BC0992A7438}" destId="{CA1E7E34-E251-4C10-B559-DDD45D7BF72F}" srcOrd="0" destOrd="0" presId="urn:microsoft.com/office/officeart/2008/layout/AlternatingPictureBlocks"/>
    <dgm:cxn modelId="{1C065331-F00A-6C4D-BA62-8C980E413746}" type="presParOf" srcId="{CA1E7E34-E251-4C10-B559-DDD45D7BF72F}" destId="{2CEF1461-C111-49D9-A4A5-371FCC61F5F2}" srcOrd="0" destOrd="0" presId="urn:microsoft.com/office/officeart/2008/layout/AlternatingPictureBlocks"/>
    <dgm:cxn modelId="{59D83892-A211-7D49-A6B4-AB584C97365F}" type="presParOf" srcId="{CA1E7E34-E251-4C10-B559-DDD45D7BF72F}" destId="{9CA363D9-DC66-4F34-8CE1-E67DEB91D8A3}" srcOrd="1" destOrd="0" presId="urn:microsoft.com/office/officeart/2008/layout/AlternatingPictureBlocks"/>
    <dgm:cxn modelId="{6D31FAE4-F243-FB4F-B534-BFF2E97F8B42}" type="presParOf" srcId="{234878FD-22B2-4A6A-962B-6BC0992A7438}" destId="{399323B6-4437-4BC5-9391-04CC1EFCE263}" srcOrd="1" destOrd="0" presId="urn:microsoft.com/office/officeart/2008/layout/AlternatingPictureBlocks"/>
    <dgm:cxn modelId="{9A517185-3922-7A43-9ADB-5AA69EE5083F}" type="presParOf" srcId="{234878FD-22B2-4A6A-962B-6BC0992A7438}" destId="{93764AF7-3825-4131-95B8-BB0AE1131581}" srcOrd="2" destOrd="0" presId="urn:microsoft.com/office/officeart/2008/layout/AlternatingPictureBlocks"/>
    <dgm:cxn modelId="{BA58DDA3-AAFE-9E48-AE51-8C41493C0956}" type="presParOf" srcId="{93764AF7-3825-4131-95B8-BB0AE1131581}" destId="{611646DA-6C5A-4E7E-AA0C-367A29E629C9}" srcOrd="0" destOrd="0" presId="urn:microsoft.com/office/officeart/2008/layout/AlternatingPictureBlocks"/>
    <dgm:cxn modelId="{C7284414-5B4D-F043-9DF0-C1A2CA6002D0}" type="presParOf" srcId="{93764AF7-3825-4131-95B8-BB0AE1131581}" destId="{793800F6-52C4-441D-BB84-FFB29518056E}" srcOrd="1" destOrd="0" presId="urn:microsoft.com/office/officeart/2008/layout/AlternatingPictureBlocks"/>
    <dgm:cxn modelId="{818128DF-B088-CF4D-BBE0-7269B8B9572D}" type="presParOf" srcId="{234878FD-22B2-4A6A-962B-6BC0992A7438}" destId="{A4522DC6-B658-4A4C-BAC9-039261FF828A}" srcOrd="3" destOrd="0" presId="urn:microsoft.com/office/officeart/2008/layout/AlternatingPictureBlocks"/>
    <dgm:cxn modelId="{4913A5E5-0982-574B-8742-44AC9F4F2FDB}" type="presParOf" srcId="{234878FD-22B2-4A6A-962B-6BC0992A7438}" destId="{EB75AD37-2463-40DD-A8F5-A2133B4FD37D}" srcOrd="4" destOrd="0" presId="urn:microsoft.com/office/officeart/2008/layout/AlternatingPictureBlocks"/>
    <dgm:cxn modelId="{9BFE08AB-5365-6242-B7B6-42B88235D66B}" type="presParOf" srcId="{EB75AD37-2463-40DD-A8F5-A2133B4FD37D}" destId="{5C63F2AA-8741-492B-92E8-1F1E8AC3F03E}" srcOrd="0" destOrd="0" presId="urn:microsoft.com/office/officeart/2008/layout/AlternatingPictureBlocks"/>
    <dgm:cxn modelId="{422D6141-7FE2-6D41-91C4-4FD707F76587}" type="presParOf" srcId="{EB75AD37-2463-40DD-A8F5-A2133B4FD37D}" destId="{BB6A3A8F-3F89-4AB8-8B89-CFE7EB5DD9E8}" srcOrd="1" destOrd="0" presId="urn:microsoft.com/office/officeart/2008/layout/AlternatingPictureBlock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CEF1461-C111-49D9-A4A5-371FCC61F5F2}">
      <dsp:nvSpPr>
        <dsp:cNvPr id="0" name=""/>
        <dsp:cNvSpPr/>
      </dsp:nvSpPr>
      <dsp:spPr>
        <a:xfrm>
          <a:off x="3720375" y="4110"/>
          <a:ext cx="3356401" cy="1518046"/>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t" anchorCtr="0">
          <a:noAutofit/>
        </a:bodyPr>
        <a:lstStyle/>
        <a:p>
          <a:pPr lvl="0" algn="l" defTabSz="755650">
            <a:lnSpc>
              <a:spcPct val="90000"/>
            </a:lnSpc>
            <a:spcBef>
              <a:spcPct val="0"/>
            </a:spcBef>
            <a:spcAft>
              <a:spcPct val="35000"/>
            </a:spcAft>
          </a:pPr>
          <a:r>
            <a:rPr lang="en-US" sz="1700" kern="1200" dirty="0" smtClean="0"/>
            <a:t>Superuser</a:t>
          </a:r>
          <a:endParaRPr lang="en-US" sz="1700" kern="1200" dirty="0"/>
        </a:p>
        <a:p>
          <a:pPr marL="114300" lvl="1" indent="-114300" algn="l" defTabSz="577850">
            <a:lnSpc>
              <a:spcPct val="90000"/>
            </a:lnSpc>
            <a:spcBef>
              <a:spcPct val="0"/>
            </a:spcBef>
            <a:spcAft>
              <a:spcPct val="15000"/>
            </a:spcAft>
            <a:buChar char="••"/>
          </a:pPr>
          <a:r>
            <a:rPr lang="en-US" sz="1300" kern="1200" dirty="0" smtClean="0"/>
            <a:t>Uses all Command Center features</a:t>
          </a:r>
          <a:endParaRPr lang="en-US" sz="1300" kern="1200" dirty="0"/>
        </a:p>
        <a:p>
          <a:pPr marL="114300" lvl="1" indent="-114300" algn="l" defTabSz="577850">
            <a:lnSpc>
              <a:spcPct val="90000"/>
            </a:lnSpc>
            <a:spcBef>
              <a:spcPct val="0"/>
            </a:spcBef>
            <a:spcAft>
              <a:spcPct val="15000"/>
            </a:spcAft>
            <a:buChar char="••"/>
          </a:pPr>
          <a:r>
            <a:rPr lang="en-US" sz="1300" kern="1200" dirty="0" smtClean="0"/>
            <a:t>Can view all database queries</a:t>
          </a:r>
          <a:endParaRPr lang="en-US" sz="1300" kern="1200" dirty="0"/>
        </a:p>
        <a:p>
          <a:pPr marL="114300" lvl="1" indent="-114300" algn="l" defTabSz="577850">
            <a:lnSpc>
              <a:spcPct val="90000"/>
            </a:lnSpc>
            <a:spcBef>
              <a:spcPct val="0"/>
            </a:spcBef>
            <a:spcAft>
              <a:spcPct val="15000"/>
            </a:spcAft>
            <a:buChar char="••"/>
          </a:pPr>
          <a:r>
            <a:rPr lang="en-US" sz="1300" kern="1200" dirty="0" smtClean="0"/>
            <a:t>Can access all metrics</a:t>
          </a:r>
          <a:endParaRPr lang="en-US" sz="1300" kern="1200" dirty="0"/>
        </a:p>
        <a:p>
          <a:pPr marL="114300" lvl="1" indent="-114300" algn="l" defTabSz="577850">
            <a:lnSpc>
              <a:spcPct val="90000"/>
            </a:lnSpc>
            <a:spcBef>
              <a:spcPct val="0"/>
            </a:spcBef>
            <a:spcAft>
              <a:spcPct val="15000"/>
            </a:spcAft>
            <a:buChar char="••"/>
          </a:pPr>
          <a:r>
            <a:rPr lang="en-US" sz="1300" kern="1200" dirty="0" smtClean="0"/>
            <a:t>Can perform all administrative tasks</a:t>
          </a:r>
          <a:endParaRPr lang="en-US" sz="1300" kern="1200" dirty="0"/>
        </a:p>
      </dsp:txBody>
      <dsp:txXfrm>
        <a:off x="3720375" y="4110"/>
        <a:ext cx="3356401" cy="1518046"/>
      </dsp:txXfrm>
    </dsp:sp>
    <dsp:sp modelId="{9CA363D9-DC66-4F34-8CE1-E67DEB91D8A3}">
      <dsp:nvSpPr>
        <dsp:cNvPr id="0" name=""/>
        <dsp:cNvSpPr/>
      </dsp:nvSpPr>
      <dsp:spPr>
        <a:xfrm>
          <a:off x="2067222" y="4110"/>
          <a:ext cx="1502866" cy="1518046"/>
        </a:xfrm>
        <a:prstGeom prst="rect">
          <a:avLst/>
        </a:prstGeom>
        <a:blipFill rotWithShape="1">
          <a:blip xmlns:r="http://schemas.openxmlformats.org/officeDocument/2006/relationships" r:embed="rId1"/>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11646DA-6C5A-4E7E-AA0C-367A29E629C9}">
      <dsp:nvSpPr>
        <dsp:cNvPr id="0" name=""/>
        <dsp:cNvSpPr/>
      </dsp:nvSpPr>
      <dsp:spPr>
        <a:xfrm>
          <a:off x="2067222" y="1772635"/>
          <a:ext cx="3356401" cy="1518046"/>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t" anchorCtr="0">
          <a:noAutofit/>
        </a:bodyPr>
        <a:lstStyle/>
        <a:p>
          <a:pPr lvl="0" algn="l" defTabSz="755650">
            <a:lnSpc>
              <a:spcPct val="90000"/>
            </a:lnSpc>
            <a:spcBef>
              <a:spcPct val="0"/>
            </a:spcBef>
            <a:spcAft>
              <a:spcPct val="35000"/>
            </a:spcAft>
          </a:pPr>
          <a:r>
            <a:rPr lang="en-US" sz="1700" kern="1200" dirty="0" smtClean="0"/>
            <a:t>Operator</a:t>
          </a:r>
          <a:endParaRPr lang="en-US" sz="1700" kern="1200" dirty="0"/>
        </a:p>
        <a:p>
          <a:pPr marL="114300" lvl="1" indent="-114300" algn="l" defTabSz="577850">
            <a:lnSpc>
              <a:spcPct val="90000"/>
            </a:lnSpc>
            <a:spcBef>
              <a:spcPct val="0"/>
            </a:spcBef>
            <a:spcAft>
              <a:spcPct val="15000"/>
            </a:spcAft>
            <a:buChar char="••"/>
          </a:pPr>
          <a:r>
            <a:rPr lang="en-US" sz="1300" kern="1200" dirty="0" smtClean="0"/>
            <a:t>This is a role that you must create in Greenplum</a:t>
          </a:r>
          <a:endParaRPr lang="en-US" sz="1300" kern="1200" dirty="0"/>
        </a:p>
        <a:p>
          <a:pPr marL="114300" lvl="1" indent="-114300" algn="l" defTabSz="577850">
            <a:lnSpc>
              <a:spcPct val="90000"/>
            </a:lnSpc>
            <a:spcBef>
              <a:spcPct val="0"/>
            </a:spcBef>
            <a:spcAft>
              <a:spcPct val="15000"/>
            </a:spcAft>
            <a:buChar char="••"/>
          </a:pPr>
          <a:r>
            <a:rPr lang="en-US" sz="1300" kern="1200" dirty="0" smtClean="0"/>
            <a:t>Assign GPDB users to the role</a:t>
          </a:r>
          <a:endParaRPr lang="en-US" sz="1300" kern="1200" dirty="0"/>
        </a:p>
        <a:p>
          <a:pPr marL="114300" lvl="1" indent="-114300" algn="l" defTabSz="577850">
            <a:lnSpc>
              <a:spcPct val="90000"/>
            </a:lnSpc>
            <a:spcBef>
              <a:spcPct val="0"/>
            </a:spcBef>
            <a:spcAft>
              <a:spcPct val="15000"/>
            </a:spcAft>
            <a:buChar char="••"/>
          </a:pPr>
          <a:r>
            <a:rPr lang="en-US" sz="1300" kern="1200" dirty="0" smtClean="0"/>
            <a:t>Can view and cancel all queries</a:t>
          </a:r>
          <a:endParaRPr lang="en-US" sz="1300" kern="1200" dirty="0"/>
        </a:p>
        <a:p>
          <a:pPr marL="114300" lvl="1" indent="-114300" algn="l" defTabSz="577850">
            <a:lnSpc>
              <a:spcPct val="90000"/>
            </a:lnSpc>
            <a:spcBef>
              <a:spcPct val="0"/>
            </a:spcBef>
            <a:spcAft>
              <a:spcPct val="15000"/>
            </a:spcAft>
            <a:buChar char="••"/>
          </a:pPr>
          <a:r>
            <a:rPr lang="en-US" sz="1300" kern="1200" dirty="0" smtClean="0"/>
            <a:t>Limited administrative task access</a:t>
          </a:r>
          <a:endParaRPr lang="en-US" sz="1300" kern="1200" dirty="0"/>
        </a:p>
      </dsp:txBody>
      <dsp:txXfrm>
        <a:off x="2067222" y="1772635"/>
        <a:ext cx="3356401" cy="1518046"/>
      </dsp:txXfrm>
    </dsp:sp>
    <dsp:sp modelId="{793800F6-52C4-441D-BB84-FFB29518056E}">
      <dsp:nvSpPr>
        <dsp:cNvPr id="0" name=""/>
        <dsp:cNvSpPr/>
      </dsp:nvSpPr>
      <dsp:spPr>
        <a:xfrm>
          <a:off x="5573910" y="1772635"/>
          <a:ext cx="1502866" cy="1518046"/>
        </a:xfrm>
        <a:prstGeom prst="rect">
          <a:avLst/>
        </a:prstGeom>
        <a:blipFill rotWithShape="1">
          <a:blip xmlns:r="http://schemas.openxmlformats.org/officeDocument/2006/relationships" r:embed="rId2"/>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C63F2AA-8741-492B-92E8-1F1E8AC3F03E}">
      <dsp:nvSpPr>
        <dsp:cNvPr id="0" name=""/>
        <dsp:cNvSpPr/>
      </dsp:nvSpPr>
      <dsp:spPr>
        <a:xfrm>
          <a:off x="3720375" y="3541160"/>
          <a:ext cx="3356401" cy="1518046"/>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t" anchorCtr="0">
          <a:noAutofit/>
        </a:bodyPr>
        <a:lstStyle/>
        <a:p>
          <a:pPr lvl="0" algn="l" defTabSz="755650">
            <a:lnSpc>
              <a:spcPct val="90000"/>
            </a:lnSpc>
            <a:spcBef>
              <a:spcPct val="0"/>
            </a:spcBef>
            <a:spcAft>
              <a:spcPct val="35000"/>
            </a:spcAft>
          </a:pPr>
          <a:r>
            <a:rPr lang="en-US" sz="1700" kern="1200" dirty="0" smtClean="0"/>
            <a:t>Regular User</a:t>
          </a:r>
          <a:endParaRPr lang="en-US" sz="1700" kern="1200" dirty="0"/>
        </a:p>
        <a:p>
          <a:pPr marL="114300" lvl="1" indent="-114300" algn="l" defTabSz="577850">
            <a:lnSpc>
              <a:spcPct val="90000"/>
            </a:lnSpc>
            <a:spcBef>
              <a:spcPct val="0"/>
            </a:spcBef>
            <a:spcAft>
              <a:spcPct val="15000"/>
            </a:spcAft>
            <a:buChar char="••"/>
          </a:pPr>
          <a:r>
            <a:rPr lang="en-US" sz="1300" kern="1200" dirty="0" smtClean="0"/>
            <a:t>All GPDB users have access</a:t>
          </a:r>
          <a:endParaRPr lang="en-US" sz="1300" kern="1200" dirty="0"/>
        </a:p>
        <a:p>
          <a:pPr marL="114300" lvl="1" indent="-114300" algn="l" defTabSz="577850">
            <a:lnSpc>
              <a:spcPct val="90000"/>
            </a:lnSpc>
            <a:spcBef>
              <a:spcPct val="0"/>
            </a:spcBef>
            <a:spcAft>
              <a:spcPct val="15000"/>
            </a:spcAft>
            <a:buChar char="••"/>
          </a:pPr>
          <a:r>
            <a:rPr lang="en-US" sz="1300" kern="1200" dirty="0" smtClean="0"/>
            <a:t>Can only view their own database queries</a:t>
          </a:r>
          <a:endParaRPr lang="en-US" sz="1300" kern="1200" dirty="0"/>
        </a:p>
        <a:p>
          <a:pPr marL="114300" lvl="1" indent="-114300" algn="l" defTabSz="577850">
            <a:lnSpc>
              <a:spcPct val="90000"/>
            </a:lnSpc>
            <a:spcBef>
              <a:spcPct val="0"/>
            </a:spcBef>
            <a:spcAft>
              <a:spcPct val="15000"/>
            </a:spcAft>
            <a:buChar char="••"/>
          </a:pPr>
          <a:r>
            <a:rPr lang="en-US" sz="1300" kern="1200" dirty="0" smtClean="0"/>
            <a:t>Cannot access the Administrative tab</a:t>
          </a:r>
          <a:endParaRPr lang="en-US" sz="1300" kern="1200" dirty="0"/>
        </a:p>
      </dsp:txBody>
      <dsp:txXfrm>
        <a:off x="3720375" y="3541160"/>
        <a:ext cx="3356401" cy="1518046"/>
      </dsp:txXfrm>
    </dsp:sp>
    <dsp:sp modelId="{BB6A3A8F-3F89-4AB8-8B89-CFE7EB5DD9E8}">
      <dsp:nvSpPr>
        <dsp:cNvPr id="0" name=""/>
        <dsp:cNvSpPr/>
      </dsp:nvSpPr>
      <dsp:spPr>
        <a:xfrm>
          <a:off x="2067222" y="3541160"/>
          <a:ext cx="1502866" cy="1518046"/>
        </a:xfrm>
        <a:prstGeom prst="rect">
          <a:avLst/>
        </a:prstGeom>
        <a:blipFill rotWithShape="1">
          <a:blip xmlns:r="http://schemas.openxmlformats.org/officeDocument/2006/relationships" r:embed="rId3"/>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8/layout/AlternatingPictureBlocks">
  <dgm:title val=""/>
  <dgm:desc val=""/>
  <dgm:catLst>
    <dgm:cat type="picture" pri="15000"/>
    <dgm:cat type="pictureconvert" pri="15000"/>
    <dgm:cat type="list" pri="135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primFontSz" for="des" ptType="node" op="equ" val="65"/>
      <dgm:constr type="w" for="ch" forName="comp" refType="w"/>
      <dgm:constr type="h" for="ch" forName="comp" refType="h"/>
      <dgm:constr type="h" for="ch" forName="sibTrans" refType="w" refFor="ch" refForName="comp" op="equ" fact="0.05"/>
    </dgm:constrLst>
    <dgm:ruleLst/>
    <dgm:forEach name="Name0" axis="ch" ptType="node">
      <dgm:layoutNode name="comp" styleLbl="node1">
        <dgm:alg type="composite">
          <dgm:param type="ar" val="3.30"/>
        </dgm:alg>
        <dgm:shape xmlns:r="http://schemas.openxmlformats.org/officeDocument/2006/relationships" r:blip="">
          <dgm:adjLst/>
        </dgm:shape>
        <dgm:presOf/>
        <dgm:choose name="Name1">
          <dgm:if name="Name2" func="var" arg="dir" op="equ" val="norm">
            <dgm:choose name="Name4">
              <dgm:if name="Name5" axis="desOrSelf" ptType="node" func="posOdd" op="equ" val="1">
                <dgm:constrLst>
                  <dgm:constr type="l" for="ch" forName="rect1" refType="w" fact="0"/>
                  <dgm:constr type="t" for="ch" forName="rect1" refType="h" fact="0"/>
                  <dgm:constr type="w" for="ch" forName="rect1" refType="w" fact="0.3"/>
                  <dgm:constr type="h" for="ch" forName="rect1" refType="h"/>
                  <dgm:constr type="l" for="ch" forName="rect2" refType="w" fact="0.33"/>
                  <dgm:constr type="t" for="ch" forName="rect2" refType="h" fact="0"/>
                  <dgm:constr type="w" for="ch" forName="rect2" refType="w" fact="0.67"/>
                  <dgm:constr type="h" for="ch" forName="rect2" refType="h"/>
                </dgm:constrLst>
              </dgm:if>
              <dgm:else name="Name6">
                <dgm:constrLst>
                  <dgm:constr type="l" for="ch" forName="rect1" refType="w" fact="0.7"/>
                  <dgm:constr type="t" for="ch" forName="rect1" refType="h" fact="0"/>
                  <dgm:constr type="w" for="ch" forName="rect1" refType="w" fact="0.3"/>
                  <dgm:constr type="h" for="ch" forName="rect1" refType="h"/>
                  <dgm:constr type="l" for="ch" forName="rect2" refType="w" fact="0"/>
                  <dgm:constr type="t" for="ch" forName="rect2" refType="h" fact="0"/>
                  <dgm:constr type="w" for="ch" forName="rect2" refType="w" fact="0.67"/>
                  <dgm:constr type="h" for="ch" forName="rect2" refType="h"/>
                </dgm:constrLst>
              </dgm:else>
            </dgm:choose>
          </dgm:if>
          <dgm:else name="Name3">
            <dgm:choose name="Name7">
              <dgm:if name="Name8" axis="desOrSelf" ptType="node" func="posOdd" op="equ" val="1">
                <dgm:constrLst>
                  <dgm:constr type="l" for="ch" forName="rect1" refType="w" fact="0.7"/>
                  <dgm:constr type="t" for="ch" forName="rect1" refType="h" fact="0"/>
                  <dgm:constr type="w" for="ch" forName="rect1" refType="w" fact="0.3"/>
                  <dgm:constr type="h" for="ch" forName="rect1" refType="h"/>
                  <dgm:constr type="l" for="ch" forName="rect2" refType="w" fact="0"/>
                  <dgm:constr type="t" for="ch" forName="rect2" refType="h" fact="0"/>
                  <dgm:constr type="w" for="ch" forName="rect2" refType="w" fact="0.67"/>
                  <dgm:constr type="h" for="ch" forName="rect2" refType="h"/>
                </dgm:constrLst>
              </dgm:if>
              <dgm:else name="Name9">
                <dgm:constrLst>
                  <dgm:constr type="l" for="ch" forName="rect1" refType="w" fact="0"/>
                  <dgm:constr type="t" for="ch" forName="rect1" refType="h" fact="0"/>
                  <dgm:constr type="w" for="ch" forName="rect1" refType="w" fact="0.3"/>
                  <dgm:constr type="h" for="ch" forName="rect1" refType="h"/>
                  <dgm:constr type="l" for="ch" forName="rect2" refType="w" fact="0.33"/>
                  <dgm:constr type="t" for="ch" forName="rect2" refType="h" fact="0"/>
                  <dgm:constr type="w" for="ch" forName="rect2" refType="w" fact="0.67"/>
                  <dgm:constr type="h" for="ch" forName="rect2" refType="h"/>
                </dgm:constrLst>
              </dgm:else>
            </dgm:choose>
          </dgm:else>
        </dgm:choose>
        <dgm:ruleLst/>
        <dgm:layoutNode name="rect2" styleLbl="node1">
          <dgm:varLst>
            <dgm:bulletEnabled val="1"/>
          </dgm:varLst>
          <dgm:alg type="tx"/>
          <dgm:shape xmlns:r="http://schemas.openxmlformats.org/officeDocument/2006/relationships" type="rect" r:blip="">
            <dgm:adjLst/>
          </dgm:shape>
          <dgm:presOf axis="desOrSelf" ptType="node"/>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 styleLbl="lnNod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atin typeface="Calibri" pitchFamily="34" charset="0"/>
              </a:defRPr>
            </a:lvl1pPr>
          </a:lstStyle>
          <a:p>
            <a:fld id="{92214D2E-B842-4E39-A4E4-A9F21E6C0683}" type="datetimeFigureOut">
              <a:rPr lang="en-US" altLang="en-US"/>
              <a:pPr/>
              <a:t>3/16/17</a:t>
            </a:fld>
            <a:endParaRPr lang="en-US" alt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atin typeface="Calibri" pitchFamily="34" charset="0"/>
              </a:defRPr>
            </a:lvl1pPr>
          </a:lstStyle>
          <a:p>
            <a:fld id="{9E2CD9B4-9C06-4D1F-88D2-1F7A815AC03A}" type="slidenum">
              <a:rPr lang="en-US" altLang="en-US"/>
              <a:pPr/>
              <a:t>‹#›</a:t>
            </a:fld>
            <a:endParaRPr lang="en-US" altLang="en-US"/>
          </a:p>
        </p:txBody>
      </p:sp>
    </p:spTree>
    <p:extLst>
      <p:ext uri="{BB962C8B-B14F-4D97-AF65-F5344CB8AC3E}">
        <p14:creationId xmlns:p14="http://schemas.microsoft.com/office/powerpoint/2010/main" val="149013270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atin typeface="Calibri" pitchFamily="34" charset="0"/>
              </a:defRPr>
            </a:lvl1pPr>
          </a:lstStyle>
          <a:p>
            <a:fld id="{1D730A07-1375-4890-A56B-F235BF7F3AD5}" type="datetimeFigureOut">
              <a:rPr lang="en-US" altLang="en-US"/>
              <a:pPr/>
              <a:t>3/16/17</a:t>
            </a:fld>
            <a:endParaRPr lang="en-US" alt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atin typeface="Calibri" pitchFamily="34" charset="0"/>
              </a:defRPr>
            </a:lvl1pPr>
          </a:lstStyle>
          <a:p>
            <a:fld id="{6BAE3575-AABE-44FB-AB7D-50AFF528E510}" type="slidenum">
              <a:rPr lang="en-US" altLang="en-US"/>
              <a:pPr/>
              <a:t>‹#›</a:t>
            </a:fld>
            <a:endParaRPr lang="en-US" altLang="en-US"/>
          </a:p>
        </p:txBody>
      </p:sp>
    </p:spTree>
    <p:extLst>
      <p:ext uri="{BB962C8B-B14F-4D97-AF65-F5344CB8AC3E}">
        <p14:creationId xmlns:p14="http://schemas.microsoft.com/office/powerpoint/2010/main" val="2282585117"/>
      </p:ext>
    </p:extLst>
  </p:cSld>
  <p:clrMap bg1="lt1" tx1="dk1" bg2="lt2" tx2="dk2" accent1="accent1" accent2="accent2" accent3="accent3" accent4="accent4" accent5="accent5" accent6="accent6" hlink="hlink" folHlink="folHlink"/>
  <p:hf hdr="0" ftr="0" dt="0"/>
  <p:notesStyle>
    <a:lvl1pPr algn="l" defTabSz="457200" rtl="0" fontAlgn="base">
      <a:spcBef>
        <a:spcPct val="30000"/>
      </a:spcBef>
      <a:spcAft>
        <a:spcPct val="0"/>
      </a:spcAft>
      <a:defRPr sz="1200" kern="1200">
        <a:solidFill>
          <a:schemeClr val="tx1"/>
        </a:solidFill>
        <a:latin typeface="+mn-lt"/>
        <a:ea typeface="ＭＳ Ｐゴシック" pitchFamily="34" charset="-128"/>
        <a:cs typeface="+mn-cs"/>
      </a:defRPr>
    </a:lvl1pPr>
    <a:lvl2pPr marL="457200" algn="l" defTabSz="457200" rtl="0" fontAlgn="base">
      <a:spcBef>
        <a:spcPct val="30000"/>
      </a:spcBef>
      <a:spcAft>
        <a:spcPct val="0"/>
      </a:spcAft>
      <a:defRPr sz="1200" kern="1200">
        <a:solidFill>
          <a:schemeClr val="tx1"/>
        </a:solidFill>
        <a:latin typeface="+mn-lt"/>
        <a:ea typeface="ＭＳ Ｐゴシック" pitchFamily="34" charset="-128"/>
        <a:cs typeface="+mn-cs"/>
      </a:defRPr>
    </a:lvl2pPr>
    <a:lvl3pPr marL="914400" algn="l" defTabSz="457200" rtl="0" fontAlgn="base">
      <a:spcBef>
        <a:spcPct val="30000"/>
      </a:spcBef>
      <a:spcAft>
        <a:spcPct val="0"/>
      </a:spcAft>
      <a:defRPr sz="1200" kern="1200">
        <a:solidFill>
          <a:schemeClr val="tx1"/>
        </a:solidFill>
        <a:latin typeface="+mn-lt"/>
        <a:ea typeface="ＭＳ Ｐゴシック" pitchFamily="34" charset="-128"/>
        <a:cs typeface="+mn-cs"/>
      </a:defRPr>
    </a:lvl3pPr>
    <a:lvl4pPr marL="1371600" algn="l" defTabSz="457200" rtl="0" fontAlgn="base">
      <a:spcBef>
        <a:spcPct val="30000"/>
      </a:spcBef>
      <a:spcAft>
        <a:spcPct val="0"/>
      </a:spcAft>
      <a:defRPr sz="1200" kern="1200">
        <a:solidFill>
          <a:schemeClr val="tx1"/>
        </a:solidFill>
        <a:latin typeface="+mn-lt"/>
        <a:ea typeface="ＭＳ Ｐゴシック" pitchFamily="34" charset="-128"/>
        <a:cs typeface="+mn-cs"/>
      </a:defRPr>
    </a:lvl4pPr>
    <a:lvl5pPr marL="1828800" algn="l" defTabSz="457200" rtl="0" fontAlgn="base">
      <a:spcBef>
        <a:spcPct val="30000"/>
      </a:spcBef>
      <a:spcAft>
        <a:spcPct val="0"/>
      </a:spcAft>
      <a:defRPr sz="1200" kern="1200">
        <a:solidFill>
          <a:schemeClr val="tx1"/>
        </a:solidFill>
        <a:latin typeface="+mn-lt"/>
        <a:ea typeface="ＭＳ Ｐゴシック" pitchFamily="34"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Shape 237"/>
          <p:cNvSpPr txBox="1">
            <a:spLocks noGrp="1"/>
          </p:cNvSpPr>
          <p:nvPr>
            <p:ph type="body" idx="1"/>
          </p:nvPr>
        </p:nvSpPr>
        <p:spPr>
          <a:xfrm>
            <a:off x="295170" y="2972429"/>
            <a:ext cx="6267600" cy="5793600"/>
          </a:xfrm>
          <a:prstGeom prst="rect">
            <a:avLst/>
          </a:prstGeom>
        </p:spPr>
        <p:txBody>
          <a:bodyPr lIns="90500" tIns="90500" rIns="90500" bIns="90500" anchor="ctr" anchorCtr="0">
            <a:noAutofit/>
          </a:bodyPr>
          <a:lstStyle/>
          <a:p>
            <a:pPr marL="0" marR="0" indent="0" algn="l" defTabSz="457200" rtl="0" eaLnBrk="1" fontAlgn="base" latinLnBrk="0" hangingPunct="1">
              <a:lnSpc>
                <a:spcPct val="100000"/>
              </a:lnSpc>
              <a:spcBef>
                <a:spcPts val="0"/>
              </a:spcBef>
              <a:spcAft>
                <a:spcPct val="0"/>
              </a:spcAft>
              <a:buClrTx/>
              <a:buSzTx/>
              <a:buFontTx/>
              <a:buNone/>
              <a:tabLst/>
              <a:defRPr/>
            </a:pPr>
            <a:r>
              <a:rPr lang="en-US" dirty="0" smtClean="0"/>
              <a:t>Intro:</a:t>
            </a:r>
            <a:r>
              <a:rPr lang="en-US" baseline="0" dirty="0" smtClean="0"/>
              <a:t> my name is, my role is, …</a:t>
            </a:r>
            <a:endParaRPr lang="en-US" dirty="0"/>
          </a:p>
          <a:p>
            <a:pPr>
              <a:spcBef>
                <a:spcPts val="0"/>
              </a:spcBef>
              <a:buNone/>
            </a:pPr>
            <a:endParaRPr dirty="0"/>
          </a:p>
        </p:txBody>
      </p:sp>
      <p:sp>
        <p:nvSpPr>
          <p:cNvPr id="238" name="Shape 238"/>
          <p:cNvSpPr>
            <a:spLocks noGrp="1" noRot="1" noChangeAspect="1"/>
          </p:cNvSpPr>
          <p:nvPr>
            <p:ph type="sldImg" idx="2"/>
          </p:nvPr>
        </p:nvSpPr>
        <p:spPr>
          <a:xfrm>
            <a:off x="2068513" y="685800"/>
            <a:ext cx="2778125" cy="20828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0" dirty="0" smtClean="0"/>
              <a:t>The Greenplum Command Center agent on the master server polls all agents</a:t>
            </a:r>
            <a:r>
              <a:rPr lang="en-US" b="0" baseline="0" dirty="0" smtClean="0"/>
              <a:t> on other servers in the DCA for performance data. By default, this occurs every 15 seconds. The interval can be changed by updating the </a:t>
            </a:r>
            <a:r>
              <a:rPr lang="en-US" b="0" baseline="0" dirty="0" smtClean="0">
                <a:latin typeface="Courier New" pitchFamily="49" charset="0"/>
                <a:cs typeface="Courier New" pitchFamily="49" charset="0"/>
              </a:rPr>
              <a:t>quantum</a:t>
            </a:r>
            <a:r>
              <a:rPr lang="en-US" b="0" baseline="0" dirty="0" smtClean="0"/>
              <a:t> variable in the </a:t>
            </a:r>
            <a:r>
              <a:rPr lang="en-US" b="0" baseline="0" dirty="0" smtClean="0">
                <a:latin typeface="Courier New" pitchFamily="49" charset="0"/>
                <a:cs typeface="Courier New" pitchFamily="49" charset="0"/>
              </a:rPr>
              <a:t>gpperfmon.conf</a:t>
            </a:r>
            <a:r>
              <a:rPr lang="en-US" b="0" baseline="0" dirty="0" smtClean="0"/>
              <a:t> file stored in the </a:t>
            </a:r>
            <a:r>
              <a:rPr lang="en-US" b="0" baseline="0" dirty="0" smtClean="0">
                <a:latin typeface="Courier New" pitchFamily="49" charset="0"/>
                <a:cs typeface="Courier New" pitchFamily="49" charset="0"/>
              </a:rPr>
              <a:t>$MASTER_DATA_DIRECTORY/gpperfmon/conf</a:t>
            </a:r>
            <a:r>
              <a:rPr lang="en-US" b="0" baseline="0" dirty="0" smtClean="0"/>
              <a:t> directory. Decreasing the interval lets you collect additional data for system metrics, allowing you to capture shorter running queries. Keep in mind however that decreasing the interval can potentially crowd out other queries.</a:t>
            </a:r>
          </a:p>
        </p:txBody>
      </p:sp>
      <p:sp>
        <p:nvSpPr>
          <p:cNvPr id="5" name="Slide Number Placeholder 4"/>
          <p:cNvSpPr>
            <a:spLocks noGrp="1"/>
          </p:cNvSpPr>
          <p:nvPr>
            <p:ph type="sldNum" sz="quarter" idx="11"/>
          </p:nvPr>
        </p:nvSpPr>
        <p:spPr/>
        <p:txBody>
          <a:bodyPr/>
          <a:lstStyle/>
          <a:p>
            <a:pPr>
              <a:defRPr/>
            </a:pPr>
            <a:fld id="{80249327-EC2F-4096-8D35-6B76097739FC}" type="slidenum">
              <a:rPr lang="en-US" smtClean="0"/>
              <a:pPr>
                <a:defRPr/>
              </a:pPr>
              <a:t>10</a:t>
            </a:fld>
            <a:endParaRPr 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0" dirty="0" smtClean="0"/>
              <a:t>The Greenplum Performance Database, </a:t>
            </a:r>
            <a:r>
              <a:rPr lang="en-US" b="0" dirty="0" smtClean="0">
                <a:latin typeface="Courier New" pitchFamily="49" charset="0"/>
                <a:cs typeface="Courier New" pitchFamily="49" charset="0"/>
              </a:rPr>
              <a:t>gpperfmon</a:t>
            </a:r>
            <a:r>
              <a:rPr lang="en-US" b="0" dirty="0" smtClean="0"/>
              <a:t>, stores and serves performance data collected by the agents. Data is stored across</a:t>
            </a:r>
            <a:r>
              <a:rPr lang="en-US" b="0" baseline="0" dirty="0" smtClean="0"/>
              <a:t> three types of tables:</a:t>
            </a:r>
          </a:p>
          <a:p>
            <a:pPr marL="171450" indent="-171450">
              <a:buFont typeface="Arial" panose="020B0604020202020204" pitchFamily="34" charset="0"/>
              <a:buChar char="•"/>
            </a:pPr>
            <a:r>
              <a:rPr lang="en-US" b="0" dirty="0" smtClean="0"/>
              <a:t>Tables</a:t>
            </a:r>
            <a:r>
              <a:rPr lang="en-US" b="0" baseline="0" dirty="0" smtClean="0"/>
              <a:t> with </a:t>
            </a:r>
            <a:r>
              <a:rPr lang="en-US" b="0" baseline="0" dirty="0" smtClean="0">
                <a:latin typeface="Courier New" pitchFamily="49" charset="0"/>
                <a:cs typeface="Courier New" pitchFamily="49" charset="0"/>
              </a:rPr>
              <a:t>_now</a:t>
            </a:r>
            <a:r>
              <a:rPr lang="en-US" b="0" baseline="0" dirty="0" smtClean="0"/>
              <a:t> appended to the end of the table name are external tables that pull information from data files stored in the </a:t>
            </a:r>
            <a:r>
              <a:rPr lang="en-US" b="0" baseline="0" dirty="0" smtClean="0">
                <a:latin typeface="Courier New" pitchFamily="49" charset="0"/>
                <a:cs typeface="Courier New" pitchFamily="49" charset="0"/>
              </a:rPr>
              <a:t>$MASTER_DATA_DIRECTORY/gpperfmon/data</a:t>
            </a:r>
            <a:r>
              <a:rPr lang="en-US" b="0" baseline="0" dirty="0" smtClean="0"/>
              <a:t> directory. The files contain data on current metrics collected during the period between when data are collected from the monitor agents to when the same data are committed to the database.</a:t>
            </a:r>
          </a:p>
          <a:p>
            <a:pPr marL="171450" indent="-171450">
              <a:buFont typeface="Arial" panose="020B0604020202020204" pitchFamily="34" charset="0"/>
              <a:buChar char="•"/>
            </a:pPr>
            <a:r>
              <a:rPr lang="en-US" b="0" baseline="0" dirty="0" smtClean="0"/>
              <a:t>Tables with </a:t>
            </a:r>
            <a:r>
              <a:rPr lang="en-US" b="0" baseline="0" dirty="0" smtClean="0">
                <a:latin typeface="Courier New" pitchFamily="49" charset="0"/>
                <a:cs typeface="Courier New" pitchFamily="49" charset="0"/>
              </a:rPr>
              <a:t>_tail</a:t>
            </a:r>
            <a:r>
              <a:rPr lang="en-US" b="0" baseline="0" dirty="0" smtClean="0"/>
              <a:t> appended to the name are external tables that contain transitional information cleared from the </a:t>
            </a:r>
            <a:r>
              <a:rPr lang="en-US" b="0" i="1" baseline="0" dirty="0" smtClean="0">
                <a:latin typeface="Courier New" pitchFamily="49" charset="0"/>
                <a:cs typeface="Courier New" pitchFamily="49" charset="0"/>
              </a:rPr>
              <a:t>now</a:t>
            </a:r>
            <a:r>
              <a:rPr lang="en-US" b="0" i="0" baseline="0" dirty="0" smtClean="0"/>
              <a:t> tables that have not yet been committed to the database itself. These tables typically contain a few minutes worth of data.</a:t>
            </a:r>
          </a:p>
          <a:p>
            <a:pPr marL="171450" indent="-171450">
              <a:buFont typeface="Arial" panose="020B0604020202020204" pitchFamily="34" charset="0"/>
              <a:buChar char="•"/>
            </a:pPr>
            <a:r>
              <a:rPr lang="en-US" b="0" i="0" baseline="0" dirty="0" smtClean="0"/>
              <a:t>Tables with </a:t>
            </a:r>
            <a:r>
              <a:rPr lang="en-US" b="0" i="0" baseline="0" dirty="0" smtClean="0">
                <a:latin typeface="Courier New" pitchFamily="49" charset="0"/>
                <a:cs typeface="Courier New" pitchFamily="49" charset="0"/>
              </a:rPr>
              <a:t>_history</a:t>
            </a:r>
            <a:r>
              <a:rPr lang="en-US" b="0" i="0" baseline="0" dirty="0" smtClean="0"/>
              <a:t> appended to the name are regular tables that are partitioned into monthly partitions and contain all the information gathered from the </a:t>
            </a:r>
            <a:r>
              <a:rPr lang="en-US" b="0" i="1" baseline="0" dirty="0" smtClean="0">
                <a:latin typeface="Courier New" pitchFamily="49" charset="0"/>
                <a:cs typeface="Courier New" pitchFamily="49" charset="0"/>
              </a:rPr>
              <a:t>tail</a:t>
            </a:r>
            <a:r>
              <a:rPr lang="en-US" b="0" i="0" baseline="0" dirty="0" smtClean="0"/>
              <a:t> tables.</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smtClean="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smtClean="0"/>
              <a:t>Note that while the gpperfmon database can provide historical data, it should not be used for accounting as it does not trap all events that has happened. What you are seeing is  a sampling provided over a period of time. This is to prevent Greenplum Command Center</a:t>
            </a:r>
            <a:r>
              <a:rPr lang="en-US" baseline="0" dirty="0" smtClean="0"/>
              <a:t> from hogging system resources which could preventing or delaying other queries from running in a timely manner.</a:t>
            </a:r>
            <a:endParaRPr lang="en-US" b="0" baseline="0" dirty="0" smtClean="0"/>
          </a:p>
        </p:txBody>
      </p:sp>
      <p:sp>
        <p:nvSpPr>
          <p:cNvPr id="5" name="Slide Number Placeholder 4"/>
          <p:cNvSpPr>
            <a:spLocks noGrp="1"/>
          </p:cNvSpPr>
          <p:nvPr>
            <p:ph type="sldNum" sz="quarter" idx="11"/>
          </p:nvPr>
        </p:nvSpPr>
        <p:spPr/>
        <p:txBody>
          <a:bodyPr/>
          <a:lstStyle/>
          <a:p>
            <a:pPr>
              <a:defRPr/>
            </a:pPr>
            <a:fld id="{80249327-EC2F-4096-8D35-6B76097739FC}" type="slidenum">
              <a:rPr lang="en-US" smtClean="0"/>
              <a:pPr>
                <a:defRPr/>
              </a:pPr>
              <a:t>11</a:t>
            </a:fld>
            <a:endParaRPr 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i="0" baseline="0" dirty="0" smtClean="0"/>
              <a:t>A client accesses the console through the port for the instance defined. By default, port 28080 is made available for assignment. Each instance you define must have a unique port. Once the connection has been established, API calls to the Command Center database retrieve current and historical information and make the data available to the graphical console. You can view the same information by using client programs such as psql or through JDBC or ODBC.</a:t>
            </a:r>
            <a:endParaRPr lang="en-US" dirty="0" smtClean="0"/>
          </a:p>
          <a:p>
            <a:endParaRPr lang="en-US" dirty="0" smtClean="0"/>
          </a:p>
          <a:p>
            <a:r>
              <a:rPr lang="en-US" dirty="0" smtClean="0"/>
              <a:t>The agent</a:t>
            </a:r>
            <a:r>
              <a:rPr lang="en-US" baseline="0" dirty="0" smtClean="0"/>
              <a:t> on the master, </a:t>
            </a:r>
            <a:r>
              <a:rPr lang="en-US" baseline="0" dirty="0" smtClean="0">
                <a:latin typeface="Courier New" pitchFamily="49" charset="0"/>
                <a:cs typeface="Courier New" pitchFamily="49" charset="0"/>
              </a:rPr>
              <a:t>gpmmon</a:t>
            </a:r>
            <a:r>
              <a:rPr lang="en-US" baseline="0" dirty="0" smtClean="0"/>
              <a:t>, is responsible for gathering information from the agents on the segment servers, </a:t>
            </a:r>
            <a:r>
              <a:rPr lang="en-US" baseline="0" dirty="0" smtClean="0">
                <a:latin typeface="Courier New" pitchFamily="49" charset="0"/>
                <a:cs typeface="Courier New" pitchFamily="49" charset="0"/>
              </a:rPr>
              <a:t>gpsmon</a:t>
            </a:r>
            <a:r>
              <a:rPr lang="en-US" baseline="0" dirty="0" smtClean="0"/>
              <a:t>. The agent on the master communicates with these agents over TCP/IP on port 8888 by default. The port number can be changed while installing Greenplum Command Center or after installation by modifying the </a:t>
            </a:r>
            <a:r>
              <a:rPr lang="en-US" baseline="0" dirty="0" smtClean="0">
                <a:latin typeface="Courier New" pitchFamily="49" charset="0"/>
                <a:cs typeface="Courier New" pitchFamily="49" charset="0"/>
              </a:rPr>
              <a:t>gpperfmon_port</a:t>
            </a:r>
            <a:r>
              <a:rPr lang="en-US" baseline="0" dirty="0" smtClean="0"/>
              <a:t> parameter in the </a:t>
            </a:r>
            <a:r>
              <a:rPr lang="en-US" baseline="0" dirty="0" smtClean="0">
                <a:latin typeface="Courier New" pitchFamily="49" charset="0"/>
                <a:cs typeface="Courier New" pitchFamily="49" charset="0"/>
              </a:rPr>
              <a:t>postgresql.conf</a:t>
            </a:r>
            <a:r>
              <a:rPr lang="en-US" baseline="0" dirty="0" smtClean="0"/>
              <a:t> file on the master, standby, and segment servers.</a:t>
            </a:r>
          </a:p>
          <a:p>
            <a:endParaRPr lang="en-US" baseline="0" dirty="0" smtClean="0"/>
          </a:p>
          <a:p>
            <a:r>
              <a:rPr lang="en-US" baseline="0" dirty="0" smtClean="0"/>
              <a:t>Information is written to </a:t>
            </a:r>
            <a:r>
              <a:rPr lang="en-US" i="1" baseline="0" dirty="0" smtClean="0">
                <a:latin typeface="Courier New" pitchFamily="49" charset="0"/>
                <a:cs typeface="Courier New" pitchFamily="49" charset="0"/>
              </a:rPr>
              <a:t>now</a:t>
            </a:r>
            <a:r>
              <a:rPr lang="en-US" i="0" baseline="0" dirty="0" smtClean="0"/>
              <a:t> files</a:t>
            </a:r>
            <a:r>
              <a:rPr lang="en-US" baseline="0" dirty="0" smtClean="0"/>
              <a:t> which are available to the external tables. After a period of time, data collected in the </a:t>
            </a:r>
            <a:r>
              <a:rPr lang="en-US" i="1" baseline="0" dirty="0" smtClean="0">
                <a:latin typeface="Courier New" pitchFamily="49" charset="0"/>
                <a:cs typeface="Courier New" pitchFamily="49" charset="0"/>
              </a:rPr>
              <a:t>now</a:t>
            </a:r>
            <a:r>
              <a:rPr lang="en-US" i="1" baseline="0" dirty="0" smtClean="0"/>
              <a:t> </a:t>
            </a:r>
            <a:r>
              <a:rPr lang="en-US" i="0" baseline="0" dirty="0" smtClean="0"/>
              <a:t>files are written to the </a:t>
            </a:r>
            <a:r>
              <a:rPr lang="en-US" i="1" baseline="0" dirty="0" smtClean="0">
                <a:latin typeface="Courier New" pitchFamily="49" charset="0"/>
                <a:cs typeface="Courier New" pitchFamily="49" charset="0"/>
              </a:rPr>
              <a:t>tail</a:t>
            </a:r>
            <a:r>
              <a:rPr lang="en-US" i="0" baseline="0" dirty="0" smtClean="0"/>
              <a:t> files. This information will eventually be committed to the Command Center database, </a:t>
            </a:r>
            <a:r>
              <a:rPr lang="en-US" i="0" baseline="0" dirty="0" smtClean="0">
                <a:latin typeface="Courier New" pitchFamily="49" charset="0"/>
                <a:cs typeface="Courier New" pitchFamily="49" charset="0"/>
              </a:rPr>
              <a:t>gpperfmon</a:t>
            </a:r>
            <a:r>
              <a:rPr lang="en-US" i="0" baseline="0" dirty="0" smtClean="0"/>
              <a:t>.</a:t>
            </a:r>
          </a:p>
        </p:txBody>
      </p:sp>
      <p:sp>
        <p:nvSpPr>
          <p:cNvPr id="5" name="Slide Number Placeholder 4"/>
          <p:cNvSpPr>
            <a:spLocks noGrp="1"/>
          </p:cNvSpPr>
          <p:nvPr>
            <p:ph type="sldNum" sz="quarter" idx="11"/>
          </p:nvPr>
        </p:nvSpPr>
        <p:spPr/>
        <p:txBody>
          <a:bodyPr/>
          <a:lstStyle/>
          <a:p>
            <a:pPr>
              <a:defRPr/>
            </a:pPr>
            <a:fld id="{80249327-EC2F-4096-8D35-6B76097739FC}" type="slidenum">
              <a:rPr lang="en-US" smtClean="0"/>
              <a:pPr>
                <a:defRPr/>
              </a:pPr>
              <a:t>12</a:t>
            </a:fld>
            <a:endParaRPr 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0" dirty="0" smtClean="0"/>
              <a:t>You perform three main tasks when enabling Greenplum</a:t>
            </a:r>
            <a:r>
              <a:rPr lang="en-US" b="0" baseline="0" dirty="0" smtClean="0"/>
              <a:t> Command Center:</a:t>
            </a:r>
          </a:p>
          <a:p>
            <a:pPr marL="228600" indent="-228600">
              <a:buFont typeface="+mj-lt"/>
              <a:buAutoNum type="arabicPeriod"/>
            </a:pPr>
            <a:r>
              <a:rPr lang="en-US" b="0" baseline="0" dirty="0" smtClean="0"/>
              <a:t>Enable the Greenplum Command Center collection agents, create the Greenplum Command Center database, and create the superuser for the Command Center database. This step is performed by the </a:t>
            </a:r>
            <a:r>
              <a:rPr lang="en-US" b="0" baseline="0" dirty="0" smtClean="0">
                <a:latin typeface="Courier New" panose="02070309020205020404" pitchFamily="49" charset="0"/>
                <a:cs typeface="Courier New" panose="02070309020205020404" pitchFamily="49" charset="0"/>
              </a:rPr>
              <a:t>gpadmin</a:t>
            </a:r>
            <a:r>
              <a:rPr lang="en-US" b="0" baseline="0" dirty="0" smtClean="0"/>
              <a:t> user with the </a:t>
            </a:r>
            <a:r>
              <a:rPr lang="en-US" b="0" baseline="0" dirty="0" smtClean="0">
                <a:latin typeface="Courier New" pitchFamily="49" charset="0"/>
                <a:cs typeface="Courier New" pitchFamily="49" charset="0"/>
              </a:rPr>
              <a:t>gpperfmon_install</a:t>
            </a:r>
            <a:r>
              <a:rPr lang="en-US" b="0" baseline="0" dirty="0" smtClean="0"/>
              <a:t> command. During the installation, you specify the password for the Greenplum Command Center superuser role, </a:t>
            </a:r>
            <a:r>
              <a:rPr lang="en-US" b="0" baseline="0" dirty="0" smtClean="0">
                <a:latin typeface="Courier New" pitchFamily="49" charset="0"/>
                <a:cs typeface="Courier New" pitchFamily="49" charset="0"/>
              </a:rPr>
              <a:t>gpmon</a:t>
            </a:r>
            <a:r>
              <a:rPr lang="en-US" b="0" baseline="0" dirty="0" smtClean="0"/>
              <a:t>, that will be created.</a:t>
            </a:r>
          </a:p>
          <a:p>
            <a:pPr marL="228600" indent="-228600" defTabSz="914400" eaLnBrk="0" hangingPunct="0">
              <a:buSzPct val="120000"/>
              <a:buFont typeface="+mj-lt"/>
              <a:buAutoNum type="arabicPeriod"/>
              <a:defRPr/>
            </a:pPr>
            <a:r>
              <a:rPr lang="en-US" b="0" baseline="0" dirty="0" smtClean="0"/>
              <a:t>If you are installing the </a:t>
            </a:r>
            <a:r>
              <a:rPr lang="en-US" dirty="0" smtClean="0"/>
              <a:t>Greenplum Command Center Console on a remote system, </a:t>
            </a:r>
            <a:r>
              <a:rPr lang="en-US" b="0" baseline="0" dirty="0" smtClean="0"/>
              <a:t>you will use the </a:t>
            </a:r>
            <a:r>
              <a:rPr lang="en-US" b="0" baseline="0" dirty="0" err="1" smtClean="0">
                <a:latin typeface="Courier New" panose="02070309020205020404" pitchFamily="49" charset="0"/>
                <a:cs typeface="Courier New" panose="02070309020205020404" pitchFamily="49" charset="0"/>
              </a:rPr>
              <a:t>gpccinstall</a:t>
            </a:r>
            <a:r>
              <a:rPr lang="en-US" b="0" baseline="0" dirty="0" smtClean="0"/>
              <a:t> command to do so. Otherwise, the console has already been installed </a:t>
            </a:r>
            <a:r>
              <a:rPr lang="en-US" dirty="0" smtClean="0"/>
              <a:t>on the master server. </a:t>
            </a:r>
            <a:r>
              <a:rPr lang="en-US" b="0" baseline="0" dirty="0" smtClean="0"/>
              <a:t>The console allows you to configure a separate Command Center instance for each database instance you will be monitoring. Remember, the database instance is not the user database, but is instead the Greenplum Database instance you installed within the environment.</a:t>
            </a:r>
            <a:br>
              <a:rPr lang="en-US" b="0" baseline="0" dirty="0" smtClean="0"/>
            </a:br>
            <a:r>
              <a:rPr lang="en-US" b="0" baseline="0" dirty="0" smtClean="0"/>
              <a:t>After the console has been installed, you can create </a:t>
            </a:r>
            <a:r>
              <a:rPr lang="en-US" dirty="0" smtClean="0"/>
              <a:t>provide users with specific roles to access the console. </a:t>
            </a:r>
            <a:r>
              <a:rPr lang="en-US" b="0" baseline="0" dirty="0" smtClean="0"/>
              <a:t>You will then start the Greenplum Command Center instance you created.</a:t>
            </a:r>
          </a:p>
          <a:p>
            <a:pPr marL="228600" indent="-228600">
              <a:buFont typeface="+mj-lt"/>
              <a:buAutoNum type="arabicPeriod"/>
            </a:pPr>
            <a:r>
              <a:rPr lang="en-US" b="0" baseline="0" dirty="0" smtClean="0"/>
              <a:t>Validate the installation was successful. This final step is used to ensure you can log into the environment and validate that information is being collected for the Greenplum environment.</a:t>
            </a:r>
            <a:endParaRPr lang="en-US" b="0" dirty="0" smtClean="0"/>
          </a:p>
        </p:txBody>
      </p:sp>
      <p:sp>
        <p:nvSpPr>
          <p:cNvPr id="5" name="Slide Number Placeholder 4"/>
          <p:cNvSpPr>
            <a:spLocks noGrp="1"/>
          </p:cNvSpPr>
          <p:nvPr>
            <p:ph type="sldNum" sz="quarter" idx="11"/>
          </p:nvPr>
        </p:nvSpPr>
        <p:spPr/>
        <p:txBody>
          <a:bodyPr/>
          <a:lstStyle/>
          <a:p>
            <a:pPr>
              <a:defRPr/>
            </a:pPr>
            <a:fld id="{80249327-EC2F-4096-8D35-6B76097739FC}" type="slidenum">
              <a:rPr lang="en-US" smtClean="0"/>
              <a:pPr>
                <a:defRPr/>
              </a:pPr>
              <a:t>13</a:t>
            </a:fld>
            <a:endParaRPr 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During the setup process, you are given the opportunity to setup</a:t>
            </a:r>
            <a:r>
              <a:rPr lang="en-US" baseline="0" dirty="0" smtClean="0"/>
              <a:t> Greenplum Command Center on the standby server. If you plan on being able to access Greenplum Command Center from the standby server should the master server become unavailable, you must install the software to the standby server. In the event the master server becomes unavailable, the standby server can service requests for Greenplum Command Center.</a:t>
            </a:r>
          </a:p>
          <a:p>
            <a:endParaRPr lang="en-US" dirty="0" smtClean="0"/>
          </a:p>
          <a:p>
            <a:r>
              <a:rPr lang="en-US" dirty="0" smtClean="0"/>
              <a:t>To perform the installation, first, populate a file with the host names of each server for which you would like to install the Greenplum Command Center binaries. Each server hostname must be on a line by itself and must be resolvable.</a:t>
            </a:r>
          </a:p>
          <a:p>
            <a:endParaRPr lang="en-US" baseline="0" dirty="0" smtClean="0"/>
          </a:p>
          <a:p>
            <a:r>
              <a:rPr lang="en-US" baseline="0" dirty="0" smtClean="0"/>
              <a:t>Assuming the filename</a:t>
            </a:r>
            <a:r>
              <a:rPr lang="en-US" dirty="0" smtClean="0"/>
              <a:t> is </a:t>
            </a:r>
            <a:r>
              <a:rPr lang="en-US" dirty="0" err="1" smtClean="0">
                <a:latin typeface="Courier New" panose="02070309020205020404" pitchFamily="49" charset="0"/>
                <a:cs typeface="Courier New" panose="02070309020205020404" pitchFamily="49" charset="0"/>
              </a:rPr>
              <a:t>gpcc_hosts</a:t>
            </a:r>
            <a:r>
              <a:rPr lang="en-US" dirty="0" smtClean="0"/>
              <a:t>, the command to perform the installation is:</a:t>
            </a:r>
          </a:p>
          <a:p>
            <a:pPr lvl="1"/>
            <a:r>
              <a:rPr lang="en-US" dirty="0" smtClean="0">
                <a:latin typeface="Courier New" panose="02070309020205020404" pitchFamily="49" charset="0"/>
                <a:cs typeface="Courier New" panose="02070309020205020404" pitchFamily="49" charset="0"/>
              </a:rPr>
              <a:t>$ </a:t>
            </a:r>
            <a:r>
              <a:rPr lang="en-US" dirty="0" err="1" smtClean="0">
                <a:latin typeface="Courier New" panose="02070309020205020404" pitchFamily="49" charset="0"/>
                <a:cs typeface="Courier New" panose="02070309020205020404" pitchFamily="49" charset="0"/>
              </a:rPr>
              <a:t>gpccinstall</a:t>
            </a:r>
            <a:r>
              <a:rPr lang="en-US" dirty="0" smtClean="0">
                <a:latin typeface="Courier New" panose="02070309020205020404" pitchFamily="49" charset="0"/>
                <a:cs typeface="Courier New" panose="02070309020205020404" pitchFamily="49" charset="0"/>
              </a:rPr>
              <a:t> -f </a:t>
            </a:r>
            <a:r>
              <a:rPr lang="en-US" dirty="0" err="1" smtClean="0">
                <a:latin typeface="Courier New" panose="02070309020205020404" pitchFamily="49" charset="0"/>
                <a:cs typeface="Courier New" panose="02070309020205020404" pitchFamily="49" charset="0"/>
              </a:rPr>
              <a:t>gpcc_hosts</a:t>
            </a:r>
            <a:endParaRPr lang="en-US" dirty="0" smtClean="0">
              <a:latin typeface="Courier New" panose="02070309020205020404" pitchFamily="49" charset="0"/>
              <a:cs typeface="Courier New" panose="02070309020205020404" pitchFamily="49" charset="0"/>
            </a:endParaRPr>
          </a:p>
          <a:p>
            <a:endParaRPr lang="en-US" baseline="0" dirty="0" smtClean="0">
              <a:cs typeface="Courier New" panose="02070309020205020404" pitchFamily="49" charset="0"/>
            </a:endParaRPr>
          </a:p>
          <a:p>
            <a:r>
              <a:rPr lang="en-US" baseline="0" dirty="0" smtClean="0">
                <a:cs typeface="Courier New" panose="02070309020205020404" pitchFamily="49" charset="0"/>
              </a:rPr>
              <a:t>After installing the software, you will also need to synchronize your copy of the </a:t>
            </a:r>
            <a:r>
              <a:rPr lang="en-US" baseline="0" dirty="0" smtClean="0">
                <a:latin typeface="Courier New" panose="02070309020205020404" pitchFamily="49" charset="0"/>
                <a:cs typeface="Courier New" panose="02070309020205020404" pitchFamily="49" charset="0"/>
              </a:rPr>
              <a:t>$MASTER_DATA_DIRECTORY/</a:t>
            </a:r>
            <a:r>
              <a:rPr lang="en-US" baseline="0" dirty="0" err="1" smtClean="0">
                <a:latin typeface="Courier New" panose="02070309020205020404" pitchFamily="49" charset="0"/>
                <a:cs typeface="Courier New" panose="02070309020205020404" pitchFamily="49" charset="0"/>
              </a:rPr>
              <a:t>pg_hba.conf</a:t>
            </a:r>
            <a:r>
              <a:rPr lang="en-US" dirty="0" smtClean="0">
                <a:cs typeface="Courier New" panose="02070309020205020404" pitchFamily="49" charset="0"/>
              </a:rPr>
              <a:t> file on the master with the standby server. This ensures that all of the required connections are also available if you need to connect using the standby server.</a:t>
            </a:r>
          </a:p>
          <a:p>
            <a:endParaRPr lang="en-US" baseline="0" dirty="0" smtClean="0">
              <a:cs typeface="Courier New" panose="02070309020205020404" pitchFamily="49" charset="0"/>
            </a:endParaRPr>
          </a:p>
          <a:p>
            <a:r>
              <a:rPr lang="en-US" baseline="0" dirty="0" smtClean="0">
                <a:cs typeface="Courier New" panose="02070309020205020404" pitchFamily="49" charset="0"/>
              </a:rPr>
              <a:t>A</a:t>
            </a:r>
            <a:r>
              <a:rPr lang="en-US" dirty="0" smtClean="0">
                <a:cs typeface="Courier New" panose="02070309020205020404" pitchFamily="49" charset="0"/>
              </a:rPr>
              <a:t> last step is to copy the </a:t>
            </a:r>
            <a:r>
              <a:rPr lang="en-US" dirty="0" smtClean="0">
                <a:latin typeface="Courier New" panose="02070309020205020404" pitchFamily="49" charset="0"/>
                <a:cs typeface="Courier New" panose="02070309020205020404" pitchFamily="49" charset="0"/>
              </a:rPr>
              <a:t>~</a:t>
            </a:r>
            <a:r>
              <a:rPr lang="en-US" dirty="0" err="1" smtClean="0">
                <a:latin typeface="Courier New" panose="02070309020205020404" pitchFamily="49" charset="0"/>
                <a:cs typeface="Courier New" panose="02070309020205020404" pitchFamily="49" charset="0"/>
              </a:rPr>
              <a:t>gpadmin</a:t>
            </a:r>
            <a:r>
              <a:rPr lang="en-US" dirty="0" smtClean="0">
                <a:latin typeface="Courier New" panose="02070309020205020404" pitchFamily="49" charset="0"/>
                <a:cs typeface="Courier New" panose="02070309020205020404" pitchFamily="49" charset="0"/>
              </a:rPr>
              <a:t>/.</a:t>
            </a:r>
            <a:r>
              <a:rPr lang="en-US" dirty="0" err="1" smtClean="0">
                <a:latin typeface="Courier New" panose="02070309020205020404" pitchFamily="49" charset="0"/>
                <a:cs typeface="Courier New" panose="02070309020205020404" pitchFamily="49" charset="0"/>
              </a:rPr>
              <a:t>pgpass</a:t>
            </a:r>
            <a:r>
              <a:rPr lang="en-US" dirty="0" smtClean="0">
                <a:cs typeface="Courier New" panose="02070309020205020404" pitchFamily="49" charset="0"/>
              </a:rPr>
              <a:t> file from the master to the standby master.  This is the authentication file for Greenplum Command Center. The permissions must be set to 0600 (read-only for the owner).</a:t>
            </a:r>
            <a:endParaRPr lang="en-US" baseline="0" dirty="0" smtClean="0">
              <a:cs typeface="Courier New" panose="02070309020205020404" pitchFamily="49" charset="0"/>
            </a:endParaRPr>
          </a:p>
        </p:txBody>
      </p:sp>
      <p:sp>
        <p:nvSpPr>
          <p:cNvPr id="4" name="Slide Number Placeholder 3"/>
          <p:cNvSpPr>
            <a:spLocks noGrp="1"/>
          </p:cNvSpPr>
          <p:nvPr>
            <p:ph type="sldNum" sz="quarter" idx="10"/>
          </p:nvPr>
        </p:nvSpPr>
        <p:spPr/>
        <p:txBody>
          <a:bodyPr/>
          <a:lstStyle/>
          <a:p>
            <a:fld id="{6BAE3575-AABE-44FB-AB7D-50AFF528E510}" type="slidenum">
              <a:rPr lang="en-US" altLang="en-US" smtClean="0"/>
              <a:pPr/>
              <a:t>14</a:t>
            </a:fld>
            <a:endParaRPr lang="en-US" altLang="en-US"/>
          </a:p>
        </p:txBody>
      </p:sp>
    </p:spTree>
    <p:extLst>
      <p:ext uri="{BB962C8B-B14F-4D97-AF65-F5344CB8AC3E}">
        <p14:creationId xmlns:p14="http://schemas.microsoft.com/office/powerpoint/2010/main" val="65644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343399"/>
            <a:ext cx="5486400" cy="4539343"/>
          </a:xfrm>
        </p:spPr>
        <p:txBody>
          <a:bodyPr>
            <a:normAutofit lnSpcReduction="10000"/>
          </a:bodyPr>
          <a:lstStyle/>
          <a:p>
            <a:r>
              <a:rPr lang="en-US" dirty="0" smtClean="0"/>
              <a:t>There are three</a:t>
            </a:r>
            <a:r>
              <a:rPr lang="en-US" baseline="0" dirty="0" smtClean="0"/>
              <a:t> main types of users that can access the Command Center console. These include:</a:t>
            </a:r>
          </a:p>
          <a:p>
            <a:pPr marL="171450" indent="-171450">
              <a:buFont typeface="Arial" panose="020B0604020202020204" pitchFamily="34" charset="0"/>
              <a:buChar char="•"/>
            </a:pPr>
            <a:r>
              <a:rPr lang="en-US" baseline="0" dirty="0" smtClean="0"/>
              <a:t>Superuser – Users assigned the Greenplum Database </a:t>
            </a:r>
            <a:r>
              <a:rPr lang="en-US" baseline="0" dirty="0" smtClean="0">
                <a:latin typeface="Courier New" panose="02070309020205020404" pitchFamily="49" charset="0"/>
                <a:cs typeface="Courier New" panose="02070309020205020404" pitchFamily="49" charset="0"/>
              </a:rPr>
              <a:t>SUPERUSER</a:t>
            </a:r>
            <a:r>
              <a:rPr lang="en-US" dirty="0" smtClean="0"/>
              <a:t> attribute </a:t>
            </a:r>
            <a:r>
              <a:rPr lang="en-US" baseline="0" dirty="0" smtClean="0"/>
              <a:t>have full access to all features and tabs within the console. This user can view all database queries and system metrics. By default, the </a:t>
            </a:r>
            <a:r>
              <a:rPr lang="en-US" baseline="0" dirty="0" err="1" smtClean="0">
                <a:latin typeface="Courier New" panose="02070309020205020404" pitchFamily="49" charset="0"/>
                <a:cs typeface="Courier New" panose="02070309020205020404" pitchFamily="49" charset="0"/>
              </a:rPr>
              <a:t>gpadmin</a:t>
            </a:r>
            <a:r>
              <a:rPr lang="en-US" baseline="0" dirty="0" smtClean="0">
                <a:latin typeface="Courier New" panose="02070309020205020404" pitchFamily="49" charset="0"/>
                <a:cs typeface="Courier New" panose="02070309020205020404" pitchFamily="49" charset="0"/>
              </a:rPr>
              <a:t> </a:t>
            </a:r>
            <a:r>
              <a:rPr lang="en-US" baseline="0" dirty="0" smtClean="0"/>
              <a:t>user is assigned the </a:t>
            </a:r>
            <a:r>
              <a:rPr lang="en-US" baseline="0" dirty="0" smtClean="0">
                <a:latin typeface="Courier New" panose="02070309020205020404" pitchFamily="49" charset="0"/>
                <a:cs typeface="Courier New" panose="02070309020205020404" pitchFamily="49" charset="0"/>
              </a:rPr>
              <a:t>SUPERUSER</a:t>
            </a:r>
            <a:r>
              <a:rPr lang="en-US" baseline="0" dirty="0" smtClean="0">
                <a:latin typeface="+mj-lt"/>
                <a:cs typeface="Courier New" panose="02070309020205020404" pitchFamily="49" charset="0"/>
              </a:rPr>
              <a:t> </a:t>
            </a:r>
            <a:r>
              <a:rPr lang="en-US" baseline="0" dirty="0" smtClean="0"/>
              <a:t>attribute. The</a:t>
            </a:r>
            <a:r>
              <a:rPr lang="en-US" dirty="0" smtClean="0"/>
              <a:t> </a:t>
            </a:r>
            <a:r>
              <a:rPr lang="en-US" dirty="0" smtClean="0">
                <a:latin typeface="Courier New" panose="02070309020205020404" pitchFamily="49" charset="0"/>
                <a:cs typeface="Courier New" panose="02070309020205020404" pitchFamily="49" charset="0"/>
              </a:rPr>
              <a:t>gpmon</a:t>
            </a:r>
            <a:r>
              <a:rPr lang="en-US" dirty="0" smtClean="0"/>
              <a:t> user is granted the </a:t>
            </a:r>
            <a:r>
              <a:rPr lang="en-US" dirty="0" smtClean="0">
                <a:latin typeface="Courier New" panose="02070309020205020404" pitchFamily="49" charset="0"/>
                <a:cs typeface="Courier New" panose="02070309020205020404" pitchFamily="49" charset="0"/>
              </a:rPr>
              <a:t>SUPERUSER</a:t>
            </a:r>
            <a:r>
              <a:rPr lang="en-US" dirty="0" smtClean="0">
                <a:cs typeface="Courier New" panose="02070309020205020404" pitchFamily="49" charset="0"/>
              </a:rPr>
              <a:t> </a:t>
            </a:r>
            <a:r>
              <a:rPr lang="en-US" dirty="0" smtClean="0"/>
              <a:t>attribute and therefore has full access to all features of the console. This database user was created as part of the installation process and is used to manage Greenplum Command Center components and data . The </a:t>
            </a:r>
            <a:r>
              <a:rPr lang="en-US" dirty="0" smtClean="0">
                <a:latin typeface="Courier New" panose="02070309020205020404" pitchFamily="49" charset="0"/>
                <a:cs typeface="Courier New" panose="02070309020205020404" pitchFamily="49" charset="0"/>
              </a:rPr>
              <a:t>gpmon</a:t>
            </a:r>
            <a:r>
              <a:rPr lang="en-US" dirty="0" smtClean="0"/>
              <a:t> user should not be used for logging into the console. This user is protected with MD5-encrypted password by default.</a:t>
            </a:r>
          </a:p>
          <a:p>
            <a:pPr marL="171450" indent="-171450">
              <a:buFont typeface="Arial" panose="020B0604020202020204" pitchFamily="34" charset="0"/>
              <a:buChar char="•"/>
            </a:pPr>
            <a:r>
              <a:rPr lang="en-US" dirty="0" smtClean="0"/>
              <a:t>Operator – The operator role must be created after installing Greenplum Command Center. The role, </a:t>
            </a:r>
            <a:r>
              <a:rPr lang="en-US" dirty="0" err="1" smtClean="0">
                <a:latin typeface="Courier New" panose="02070309020205020404" pitchFamily="49" charset="0"/>
                <a:cs typeface="Courier New" panose="02070309020205020404" pitchFamily="49" charset="0"/>
              </a:rPr>
              <a:t>gpcc_operator</a:t>
            </a:r>
            <a:r>
              <a:rPr lang="en-US" dirty="0" smtClean="0"/>
              <a:t>, can then be granted to users to provide them with operator permissions. These permissions include viewing and canceling all queries, whether they are owned by the user or not. This user cannot stop or start the database, make changes to workload management parameters, or change resource queues.</a:t>
            </a:r>
          </a:p>
          <a:p>
            <a:pPr marL="171450" indent="-171450">
              <a:buFont typeface="Arial" panose="020B0604020202020204" pitchFamily="34" charset="0"/>
              <a:buChar char="•"/>
            </a:pPr>
            <a:r>
              <a:rPr lang="en-US" dirty="0" smtClean="0"/>
              <a:t>Regular User – All other users which do not have the </a:t>
            </a:r>
            <a:r>
              <a:rPr lang="en-US" dirty="0" smtClean="0">
                <a:latin typeface="Courier New" panose="02070309020205020404" pitchFamily="49" charset="0"/>
                <a:cs typeface="Courier New" panose="02070309020205020404" pitchFamily="49" charset="0"/>
              </a:rPr>
              <a:t>SUPERUSER</a:t>
            </a:r>
            <a:r>
              <a:rPr lang="en-US" dirty="0" smtClean="0"/>
              <a:t> attribute and are not a part of the operator role have access to the Greenplum Command Center console with the ability to manage their own database queries. They cannot view or access queries associated with other users. </a:t>
            </a:r>
          </a:p>
          <a:p>
            <a:endParaRPr lang="en-US" dirty="0" smtClean="0"/>
          </a:p>
          <a:p>
            <a:r>
              <a:rPr lang="en-US" dirty="0" smtClean="0"/>
              <a:t>Greenplum Command Center requires MD5-encrypted password authentication by default. Greenplum Database and Command Center both support SHA-256 and so can be used instead.</a:t>
            </a:r>
            <a:endParaRPr lang="en-US" dirty="0"/>
          </a:p>
        </p:txBody>
      </p:sp>
      <p:sp>
        <p:nvSpPr>
          <p:cNvPr id="4" name="Slide Number Placeholder 3"/>
          <p:cNvSpPr>
            <a:spLocks noGrp="1"/>
          </p:cNvSpPr>
          <p:nvPr>
            <p:ph type="sldNum" sz="quarter" idx="10"/>
          </p:nvPr>
        </p:nvSpPr>
        <p:spPr/>
        <p:txBody>
          <a:bodyPr/>
          <a:lstStyle/>
          <a:p>
            <a:fld id="{6BAE3575-AABE-44FB-AB7D-50AFF528E510}" type="slidenum">
              <a:rPr lang="en-US" altLang="en-US" smtClean="0"/>
              <a:pPr/>
              <a:t>15</a:t>
            </a:fld>
            <a:endParaRPr lang="en-US" altLang="en-US"/>
          </a:p>
        </p:txBody>
      </p:sp>
    </p:spTree>
    <p:extLst>
      <p:ext uri="{BB962C8B-B14F-4D97-AF65-F5344CB8AC3E}">
        <p14:creationId xmlns:p14="http://schemas.microsoft.com/office/powerpoint/2010/main" val="7151347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343400"/>
            <a:ext cx="5486400" cy="4563094"/>
          </a:xfrm>
        </p:spPr>
        <p:txBody>
          <a:bodyPr>
            <a:normAutofit fontScale="92500"/>
          </a:bodyPr>
          <a:lstStyle/>
          <a:p>
            <a:r>
              <a:rPr lang="en-US" dirty="0" smtClean="0"/>
              <a:t>Greenplum Command Center provides a multi-cluster support, where you are able to obtain</a:t>
            </a:r>
            <a:r>
              <a:rPr lang="en-US" baseline="0" dirty="0" smtClean="0"/>
              <a:t> a quick view of the status of all the Greenplum Database clusters you monitor with Greenplum Command Center.</a:t>
            </a:r>
          </a:p>
          <a:p>
            <a:endParaRPr lang="en-US" baseline="0" dirty="0" smtClean="0"/>
          </a:p>
          <a:p>
            <a:r>
              <a:rPr lang="en-US" baseline="0" dirty="0" smtClean="0"/>
              <a:t>For multi-cluster support, you choose a Greenplum Command Center instance to act as the master. From this master instance, you can view the Multi-Cluster page which provides a status of the instance. </a:t>
            </a:r>
          </a:p>
          <a:p>
            <a:endParaRPr lang="en-US" baseline="0" dirty="0" smtClean="0"/>
          </a:p>
          <a:p>
            <a:r>
              <a:rPr lang="en-US" baseline="0" dirty="0" smtClean="0"/>
              <a:t>You can launch the user interface for each of the individual instances you manage.</a:t>
            </a:r>
          </a:p>
          <a:p>
            <a:endParaRPr lang="en-US" baseline="0" dirty="0" smtClean="0"/>
          </a:p>
          <a:p>
            <a:r>
              <a:rPr lang="en-US" baseline="0" dirty="0" smtClean="0"/>
              <a:t>To configure multi-cluster support, modify the </a:t>
            </a:r>
            <a:r>
              <a:rPr lang="en-US" dirty="0">
                <a:latin typeface="Courier New" panose="02070309020205020404" pitchFamily="49" charset="0"/>
                <a:cs typeface="Courier New" panose="02070309020205020404" pitchFamily="49" charset="0"/>
              </a:rPr>
              <a:t>$GPPERFMONHOME</a:t>
            </a:r>
            <a:r>
              <a:rPr lang="en-US" baseline="0" dirty="0" smtClean="0">
                <a:latin typeface="Courier New" panose="02070309020205020404" pitchFamily="49" charset="0"/>
                <a:cs typeface="Courier New" panose="02070309020205020404" pitchFamily="49" charset="0"/>
              </a:rPr>
              <a:t>/instances/&lt;</a:t>
            </a:r>
            <a:r>
              <a:rPr lang="en-US" baseline="0" dirty="0" err="1" smtClean="0">
                <a:latin typeface="Courier New" panose="02070309020205020404" pitchFamily="49" charset="0"/>
                <a:cs typeface="Courier New" panose="02070309020205020404" pitchFamily="49" charset="0"/>
              </a:rPr>
              <a:t>instance_name</a:t>
            </a:r>
            <a:r>
              <a:rPr lang="en-US" baseline="0" dirty="0" smtClean="0">
                <a:latin typeface="Courier New" panose="02070309020205020404" pitchFamily="49" charset="0"/>
                <a:cs typeface="Courier New" panose="02070309020205020404" pitchFamily="49" charset="0"/>
              </a:rPr>
              <a:t>&gt;/</a:t>
            </a:r>
            <a:r>
              <a:rPr lang="en-US" baseline="0" dirty="0" err="1" smtClean="0">
                <a:latin typeface="Courier New" panose="02070309020205020404" pitchFamily="49" charset="0"/>
                <a:cs typeface="Courier New" panose="02070309020205020404" pitchFamily="49" charset="0"/>
              </a:rPr>
              <a:t>conf</a:t>
            </a:r>
            <a:r>
              <a:rPr lang="en-US" baseline="0" dirty="0" smtClean="0">
                <a:latin typeface="Courier New" panose="02070309020205020404" pitchFamily="49" charset="0"/>
                <a:cs typeface="Courier New" panose="02070309020205020404" pitchFamily="49" charset="0"/>
              </a:rPr>
              <a:t>/</a:t>
            </a:r>
            <a:r>
              <a:rPr lang="en-US" baseline="0" dirty="0" err="1" smtClean="0">
                <a:latin typeface="Courier New" panose="02070309020205020404" pitchFamily="49" charset="0"/>
                <a:cs typeface="Courier New" panose="02070309020205020404" pitchFamily="49" charset="0"/>
              </a:rPr>
              <a:t>clusters.conf</a:t>
            </a:r>
            <a:r>
              <a:rPr lang="en-US" baseline="0" dirty="0" smtClean="0"/>
              <a:t> file and add each cluster you wish to monitor. An example is shown on the screen.</a:t>
            </a:r>
          </a:p>
          <a:p>
            <a:endParaRPr lang="en-US" baseline="0" dirty="0" smtClean="0"/>
          </a:p>
          <a:p>
            <a:r>
              <a:rPr lang="en-US" baseline="0" dirty="0" smtClean="0"/>
              <a:t>There are a few items to note when modifying the file:</a:t>
            </a:r>
          </a:p>
          <a:p>
            <a:pPr marL="171450" indent="-171450">
              <a:buFont typeface="Arial" panose="020B0604020202020204" pitchFamily="34" charset="0"/>
              <a:buChar char="•"/>
            </a:pPr>
            <a:r>
              <a:rPr lang="en-US" dirty="0" smtClean="0"/>
              <a:t>The first field is the unique ID for the instance. This is how it will be displayed on the Multi-Cluster page.</a:t>
            </a:r>
          </a:p>
          <a:p>
            <a:pPr marL="171450" indent="-171450">
              <a:buFont typeface="Arial" panose="020B0604020202020204" pitchFamily="34" charset="0"/>
              <a:buChar char="•"/>
            </a:pPr>
            <a:r>
              <a:rPr lang="en-US" dirty="0" smtClean="0"/>
              <a:t>The second field takes a resolvable hostname or IP address</a:t>
            </a:r>
          </a:p>
          <a:p>
            <a:pPr marL="171450" indent="-171450">
              <a:buFont typeface="Arial" panose="020B0604020202020204" pitchFamily="34" charset="0"/>
              <a:buChar char="•"/>
            </a:pPr>
            <a:r>
              <a:rPr lang="en-US" dirty="0" smtClean="0"/>
              <a:t>The third field contains the port number for the instance</a:t>
            </a:r>
          </a:p>
          <a:p>
            <a:pPr marL="171450" indent="-171450">
              <a:buFont typeface="Arial" panose="020B0604020202020204" pitchFamily="34" charset="0"/>
              <a:buChar char="•"/>
            </a:pPr>
            <a:r>
              <a:rPr lang="en-US" dirty="0" smtClean="0"/>
              <a:t>The fourth field allows you to categorize the clusters into different groups</a:t>
            </a:r>
          </a:p>
          <a:p>
            <a:pPr marL="171450" indent="-171450">
              <a:buFont typeface="Arial" panose="020B0604020202020204" pitchFamily="34" charset="0"/>
              <a:buChar char="•"/>
            </a:pPr>
            <a:r>
              <a:rPr lang="en-US" dirty="0" smtClean="0"/>
              <a:t>The last</a:t>
            </a:r>
            <a:r>
              <a:rPr lang="en-US" baseline="0" dirty="0" smtClean="0"/>
              <a:t> two fields are not case sensitive. However, the only valid values are true or false.</a:t>
            </a:r>
          </a:p>
          <a:p>
            <a:pPr marL="171450" indent="-171450">
              <a:buFont typeface="Arial" panose="020B0604020202020204" pitchFamily="34" charset="0"/>
              <a:buChar char="•"/>
            </a:pPr>
            <a:r>
              <a:rPr lang="en-US" baseline="0" dirty="0" smtClean="0"/>
              <a:t>All hosts you are defining must have the same SSL configuration. They must all either have SSL enabled or disabled.</a:t>
            </a:r>
          </a:p>
          <a:p>
            <a:pPr marL="171450" indent="-171450">
              <a:buFont typeface="Arial" panose="020B0604020202020204" pitchFamily="34" charset="0"/>
              <a:buChar char="•"/>
            </a:pPr>
            <a:r>
              <a:rPr lang="en-US" baseline="0" dirty="0" err="1" smtClean="0"/>
              <a:t>Autologin</a:t>
            </a:r>
            <a:r>
              <a:rPr lang="en-US" baseline="0" dirty="0" smtClean="0"/>
              <a:t> support is available and uses the </a:t>
            </a:r>
            <a:r>
              <a:rPr lang="en-US" baseline="0" dirty="0" smtClean="0">
                <a:cs typeface="Courier New" panose="02070309020205020404" pitchFamily="49" charset="0"/>
              </a:rPr>
              <a:t>username and password you used to log into the master instance</a:t>
            </a:r>
            <a:r>
              <a:rPr lang="en-US" baseline="0" dirty="0" smtClean="0"/>
              <a:t>. </a:t>
            </a:r>
          </a:p>
          <a:p>
            <a:endParaRPr lang="en-US" dirty="0" smtClean="0"/>
          </a:p>
          <a:p>
            <a:r>
              <a:rPr lang="en-US" dirty="0" smtClean="0"/>
              <a:t>Once the file has been updated, you can access the Multi-Cluster page from the Multi-Cluster link when you login to the master instance.</a:t>
            </a:r>
            <a:endParaRPr lang="en-US" dirty="0"/>
          </a:p>
        </p:txBody>
      </p:sp>
      <p:sp>
        <p:nvSpPr>
          <p:cNvPr id="4" name="Slide Number Placeholder 3"/>
          <p:cNvSpPr>
            <a:spLocks noGrp="1"/>
          </p:cNvSpPr>
          <p:nvPr>
            <p:ph type="sldNum" sz="quarter" idx="10"/>
          </p:nvPr>
        </p:nvSpPr>
        <p:spPr/>
        <p:txBody>
          <a:bodyPr/>
          <a:lstStyle/>
          <a:p>
            <a:fld id="{6BAE3575-AABE-44FB-AB7D-50AFF528E510}" type="slidenum">
              <a:rPr lang="en-US" altLang="en-US" smtClean="0"/>
              <a:pPr/>
              <a:t>16</a:t>
            </a:fld>
            <a:endParaRPr lang="en-US" altLang="en-US"/>
          </a:p>
        </p:txBody>
      </p:sp>
    </p:spTree>
    <p:extLst>
      <p:ext uri="{BB962C8B-B14F-4D97-AF65-F5344CB8AC3E}">
        <p14:creationId xmlns:p14="http://schemas.microsoft.com/office/powerpoint/2010/main" val="17078233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a:t>
            </a:r>
            <a:r>
              <a:rPr lang="en-US" dirty="0" err="1" smtClean="0">
                <a:latin typeface="Courier New" panose="02070309020205020404" pitchFamily="49" charset="0"/>
                <a:cs typeface="Courier New" panose="02070309020205020404" pitchFamily="49" charset="0"/>
              </a:rPr>
              <a:t>gpcmdr</a:t>
            </a:r>
            <a:r>
              <a:rPr lang="en-US" dirty="0" smtClean="0"/>
              <a:t> command is used to define and manage Greenplum Command Center instances. Once defined</a:t>
            </a:r>
            <a:r>
              <a:rPr lang="en-US" baseline="0" dirty="0" smtClean="0"/>
              <a:t> using the </a:t>
            </a:r>
            <a:r>
              <a:rPr lang="en-US" baseline="0" dirty="0" err="1" smtClean="0">
                <a:latin typeface="Courier New" panose="02070309020205020404" pitchFamily="49" charset="0"/>
                <a:cs typeface="Courier New" panose="02070309020205020404" pitchFamily="49" charset="0"/>
              </a:rPr>
              <a:t>gpcmdr</a:t>
            </a:r>
            <a:r>
              <a:rPr lang="en-US" baseline="0" dirty="0" smtClean="0">
                <a:latin typeface="Courier New" panose="02070309020205020404" pitchFamily="49" charset="0"/>
                <a:cs typeface="Courier New" panose="02070309020205020404" pitchFamily="49" charset="0"/>
              </a:rPr>
              <a:t> --setup</a:t>
            </a:r>
            <a:r>
              <a:rPr lang="en-US" baseline="0" dirty="0" smtClean="0"/>
              <a:t> command, configuration information for the instance is stored in the </a:t>
            </a:r>
            <a:r>
              <a:rPr lang="en-US" sz="1200" dirty="0" smtClean="0">
                <a:latin typeface="Courier New" panose="02070309020205020404" pitchFamily="49" charset="0"/>
                <a:cs typeface="Courier New" panose="02070309020205020404" pitchFamily="49" charset="0"/>
              </a:rPr>
              <a:t>$GPPERFMONHOME</a:t>
            </a:r>
            <a:r>
              <a:rPr lang="en-US" baseline="0" dirty="0" smtClean="0">
                <a:latin typeface="Courier New" panose="02070309020205020404" pitchFamily="49" charset="0"/>
                <a:cs typeface="Courier New" panose="02070309020205020404" pitchFamily="49" charset="0"/>
              </a:rPr>
              <a:t>/instances/</a:t>
            </a:r>
            <a:r>
              <a:rPr lang="en-US" i="1" baseline="0" dirty="0" smtClean="0">
                <a:latin typeface="Courier New" panose="02070309020205020404" pitchFamily="49" charset="0"/>
                <a:cs typeface="Courier New" panose="02070309020205020404" pitchFamily="49" charset="0"/>
              </a:rPr>
              <a:t>&lt;</a:t>
            </a:r>
            <a:r>
              <a:rPr lang="en-US" i="1" baseline="0" dirty="0" err="1" smtClean="0">
                <a:latin typeface="Courier New" panose="02070309020205020404" pitchFamily="49" charset="0"/>
                <a:cs typeface="Courier New" panose="02070309020205020404" pitchFamily="49" charset="0"/>
              </a:rPr>
              <a:t>instance_name</a:t>
            </a:r>
            <a:r>
              <a:rPr lang="en-US" i="1" baseline="0" dirty="0" smtClean="0">
                <a:latin typeface="Courier New" panose="02070309020205020404" pitchFamily="49" charset="0"/>
                <a:cs typeface="Courier New" panose="02070309020205020404" pitchFamily="49" charset="0"/>
              </a:rPr>
              <a:t>&gt;</a:t>
            </a:r>
            <a:r>
              <a:rPr lang="en-US" dirty="0" smtClean="0"/>
              <a:t> directory.</a:t>
            </a:r>
          </a:p>
          <a:p>
            <a:endParaRPr lang="en-US" dirty="0" smtClean="0"/>
          </a:p>
          <a:p>
            <a:r>
              <a:rPr lang="en-US" dirty="0" smtClean="0"/>
              <a:t>You can start, stop, and restart instances with the </a:t>
            </a:r>
            <a:r>
              <a:rPr lang="en-US" dirty="0" err="1" smtClean="0">
                <a:latin typeface="Courier New" panose="02070309020205020404" pitchFamily="49" charset="0"/>
                <a:cs typeface="Courier New" panose="02070309020205020404" pitchFamily="49" charset="0"/>
              </a:rPr>
              <a:t>gpcmdr</a:t>
            </a:r>
            <a:r>
              <a:rPr lang="en-US" dirty="0" smtClean="0"/>
              <a:t> command. You can identify a single console instance to manage by specifying the instance name, or manage all services by not specifying an instance name.</a:t>
            </a:r>
            <a:endParaRPr lang="en-US" dirty="0"/>
          </a:p>
        </p:txBody>
      </p:sp>
      <p:sp>
        <p:nvSpPr>
          <p:cNvPr id="4" name="Slide Number Placeholder 3"/>
          <p:cNvSpPr>
            <a:spLocks noGrp="1"/>
          </p:cNvSpPr>
          <p:nvPr>
            <p:ph type="sldNum" sz="quarter" idx="10"/>
          </p:nvPr>
        </p:nvSpPr>
        <p:spPr/>
        <p:txBody>
          <a:bodyPr/>
          <a:lstStyle/>
          <a:p>
            <a:fld id="{6BAE3575-AABE-44FB-AB7D-50AFF528E510}" type="slidenum">
              <a:rPr lang="en-US" altLang="en-US" smtClean="0"/>
              <a:pPr/>
              <a:t>17</a:t>
            </a:fld>
            <a:endParaRPr lang="en-US" altLang="en-US"/>
          </a:p>
        </p:txBody>
      </p:sp>
    </p:spTree>
    <p:extLst>
      <p:ext uri="{BB962C8B-B14F-4D97-AF65-F5344CB8AC3E}">
        <p14:creationId xmlns:p14="http://schemas.microsoft.com/office/powerpoint/2010/main" val="20189790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Errors</a:t>
            </a:r>
            <a:r>
              <a:rPr lang="en-US" baseline="0" dirty="0" smtClean="0"/>
              <a:t> and access information are written to log files within the instance directory. The log files, stored in </a:t>
            </a:r>
            <a:r>
              <a:rPr lang="en-US" dirty="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GPPERFMONHOME/instances/</a:t>
            </a:r>
            <a:r>
              <a:rPr lang="en-US" i="1" dirty="0" smtClean="0">
                <a:latin typeface="Courier New" panose="02070309020205020404" pitchFamily="49" charset="0"/>
                <a:cs typeface="Courier New" panose="02070309020205020404" pitchFamily="49" charset="0"/>
              </a:rPr>
              <a:t>&lt;</a:t>
            </a:r>
            <a:r>
              <a:rPr lang="en-US" i="1" dirty="0" err="1" smtClean="0">
                <a:latin typeface="Courier New" panose="02070309020205020404" pitchFamily="49" charset="0"/>
                <a:cs typeface="Courier New" panose="02070309020205020404" pitchFamily="49" charset="0"/>
              </a:rPr>
              <a:t>instance_name</a:t>
            </a:r>
            <a:r>
              <a:rPr lang="en-US" i="1" dirty="0" smtClean="0">
                <a:latin typeface="Courier New" panose="02070309020205020404" pitchFamily="49" charset="0"/>
                <a:cs typeface="Courier New" panose="02070309020205020404" pitchFamily="49" charset="0"/>
              </a:rPr>
              <a:t>&gt;</a:t>
            </a:r>
            <a:r>
              <a:rPr lang="en-US" dirty="0" smtClean="0">
                <a:latin typeface="Courier New" panose="02070309020205020404" pitchFamily="49" charset="0"/>
                <a:cs typeface="Courier New" panose="02070309020205020404" pitchFamily="49" charset="0"/>
              </a:rPr>
              <a:t>/logs</a:t>
            </a:r>
            <a:r>
              <a:rPr lang="en-US" baseline="0" dirty="0" smtClean="0"/>
              <a:t>, are:</a:t>
            </a:r>
          </a:p>
          <a:p>
            <a:pPr marL="171450" indent="-171450">
              <a:buFont typeface="Arial" panose="020B0604020202020204" pitchFamily="34" charset="0"/>
              <a:buChar char="•"/>
            </a:pPr>
            <a:r>
              <a:rPr lang="en-US" baseline="0" dirty="0" smtClean="0">
                <a:latin typeface="Courier New" panose="02070309020205020404" pitchFamily="49" charset="0"/>
                <a:cs typeface="Courier New" panose="02070309020205020404" pitchFamily="49" charset="0"/>
              </a:rPr>
              <a:t>lighttpd-access.log</a:t>
            </a:r>
            <a:r>
              <a:rPr lang="en-US" baseline="0" dirty="0" smtClean="0"/>
              <a:t> contains the access</a:t>
            </a:r>
            <a:r>
              <a:rPr lang="en-US" dirty="0" smtClean="0"/>
              <a:t> information to the instance</a:t>
            </a:r>
          </a:p>
          <a:p>
            <a:pPr marL="171450" indent="-171450">
              <a:buFont typeface="Arial" panose="020B0604020202020204" pitchFamily="34" charset="0"/>
              <a:buChar char="•"/>
            </a:pPr>
            <a:r>
              <a:rPr lang="en-US" dirty="0" smtClean="0">
                <a:latin typeface="Courier New" panose="02070309020205020404" pitchFamily="49" charset="0"/>
                <a:cs typeface="Courier New" panose="02070309020205020404" pitchFamily="49" charset="0"/>
              </a:rPr>
              <a:t>lighttpd-error.log</a:t>
            </a:r>
            <a:r>
              <a:rPr lang="en-US" dirty="0" smtClean="0"/>
              <a:t> contains any errors for the instance</a:t>
            </a:r>
          </a:p>
          <a:p>
            <a:endParaRPr lang="en-US" dirty="0" smtClean="0"/>
          </a:p>
          <a:p>
            <a:r>
              <a:rPr lang="en-US" dirty="0" smtClean="0"/>
              <a:t>Authentication errors can be found in the log file, </a:t>
            </a:r>
            <a:r>
              <a:rPr lang="en-US" dirty="0" smtClean="0">
                <a:latin typeface="Courier New" panose="02070309020205020404" pitchFamily="49" charset="0"/>
                <a:cs typeface="Courier New" panose="02070309020205020404" pitchFamily="49" charset="0"/>
              </a:rPr>
              <a:t>gpmonws.log</a:t>
            </a:r>
            <a:r>
              <a:rPr lang="en-US" dirty="0" smtClean="0"/>
              <a:t>, in the same directory. The log contains a trail of the configuration parameter values and permissions  for the instance from the time the instance was created and for each start and restart of the instance.</a:t>
            </a:r>
          </a:p>
          <a:p>
            <a:endParaRPr lang="en-US" dirty="0" smtClean="0"/>
          </a:p>
          <a:p>
            <a:r>
              <a:rPr lang="en-US" dirty="0" smtClean="0"/>
              <a:t>The file locations for the access and error log files are defined in </a:t>
            </a:r>
            <a:r>
              <a:rPr lang="en-US" dirty="0" smtClean="0">
                <a:latin typeface="Courier New" panose="02070309020205020404" pitchFamily="49" charset="0"/>
                <a:cs typeface="Courier New" panose="02070309020205020404" pitchFamily="49" charset="0"/>
              </a:rPr>
              <a:t>$GPPERFMONHOME/instances/</a:t>
            </a:r>
            <a:r>
              <a:rPr lang="en-US" dirty="0" err="1" smtClean="0">
                <a:latin typeface="Courier New" panose="02070309020205020404" pitchFamily="49" charset="0"/>
                <a:cs typeface="Courier New" panose="02070309020205020404" pitchFamily="49" charset="0"/>
              </a:rPr>
              <a:t>conf</a:t>
            </a:r>
            <a:r>
              <a:rPr lang="en-US" dirty="0" smtClean="0">
                <a:latin typeface="Courier New" panose="02070309020205020404" pitchFamily="49" charset="0"/>
                <a:cs typeface="Courier New" panose="02070309020205020404" pitchFamily="49" charset="0"/>
              </a:rPr>
              <a:t>/</a:t>
            </a:r>
            <a:r>
              <a:rPr lang="en-US" dirty="0" err="1" smtClean="0">
                <a:latin typeface="Courier New" panose="02070309020205020404" pitchFamily="49" charset="0"/>
                <a:cs typeface="Courier New" panose="02070309020205020404" pitchFamily="49" charset="0"/>
              </a:rPr>
              <a:t>lighttpd.conf</a:t>
            </a:r>
            <a:r>
              <a:rPr lang="en-US" dirty="0" smtClean="0"/>
              <a:t>.</a:t>
            </a:r>
          </a:p>
          <a:p>
            <a:endParaRPr lang="en-US" dirty="0" smtClean="0"/>
          </a:p>
          <a:p>
            <a:r>
              <a:rPr lang="en-US" dirty="0" smtClean="0"/>
              <a:t>The log files can be maintained with an external log control utility such as </a:t>
            </a:r>
            <a:r>
              <a:rPr lang="en-US" dirty="0" err="1" smtClean="0">
                <a:latin typeface="Courier New" panose="02070309020205020404" pitchFamily="49" charset="0"/>
                <a:cs typeface="Courier New" panose="02070309020205020404" pitchFamily="49" charset="0"/>
              </a:rPr>
              <a:t>logrotate</a:t>
            </a:r>
            <a:r>
              <a:rPr lang="en-US" dirty="0" smtClean="0"/>
              <a:t> or </a:t>
            </a:r>
            <a:r>
              <a:rPr lang="en-US" dirty="0" err="1" smtClean="0">
                <a:latin typeface="Courier New" panose="02070309020205020404" pitchFamily="49" charset="0"/>
                <a:cs typeface="Courier New" panose="02070309020205020404" pitchFamily="49" charset="0"/>
              </a:rPr>
              <a:t>cronolog</a:t>
            </a:r>
            <a:r>
              <a:rPr lang="en-US" dirty="0" smtClean="0"/>
              <a:t>.</a:t>
            </a:r>
            <a:endParaRPr lang="en-US" dirty="0"/>
          </a:p>
        </p:txBody>
      </p:sp>
      <p:sp>
        <p:nvSpPr>
          <p:cNvPr id="4" name="Slide Number Placeholder 3"/>
          <p:cNvSpPr>
            <a:spLocks noGrp="1"/>
          </p:cNvSpPr>
          <p:nvPr>
            <p:ph type="sldNum" sz="quarter" idx="10"/>
          </p:nvPr>
        </p:nvSpPr>
        <p:spPr/>
        <p:txBody>
          <a:bodyPr/>
          <a:lstStyle/>
          <a:p>
            <a:fld id="{6BAE3575-AABE-44FB-AB7D-50AFF528E510}" type="slidenum">
              <a:rPr lang="en-US" altLang="en-US" smtClean="0"/>
              <a:pPr/>
              <a:t>18</a:t>
            </a:fld>
            <a:endParaRPr lang="en-US" altLang="en-US"/>
          </a:p>
        </p:txBody>
      </p:sp>
    </p:spTree>
    <p:extLst>
      <p:ext uri="{BB962C8B-B14F-4D97-AF65-F5344CB8AC3E}">
        <p14:creationId xmlns:p14="http://schemas.microsoft.com/office/powerpoint/2010/main" val="5470567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Log</a:t>
            </a:r>
            <a:r>
              <a:rPr lang="en-US" baseline="0" dirty="0" smtClean="0"/>
              <a:t> files for the </a:t>
            </a:r>
            <a:r>
              <a:rPr lang="en-US" dirty="0" smtClean="0"/>
              <a:t>master agent are stored as </a:t>
            </a:r>
            <a:r>
              <a:rPr lang="en-US" dirty="0" smtClean="0">
                <a:latin typeface="Courier New" panose="02070309020205020404" pitchFamily="49" charset="0"/>
                <a:cs typeface="Courier New" panose="02070309020205020404" pitchFamily="49" charset="0"/>
              </a:rPr>
              <a:t>$MASTER_DATA_DIRECTORY/</a:t>
            </a:r>
            <a:r>
              <a:rPr lang="en-US" dirty="0" err="1" smtClean="0">
                <a:latin typeface="Courier New" panose="02070309020205020404" pitchFamily="49" charset="0"/>
                <a:cs typeface="Courier New" panose="02070309020205020404" pitchFamily="49" charset="0"/>
              </a:rPr>
              <a:t>gpperfmon</a:t>
            </a:r>
            <a:r>
              <a:rPr lang="en-US" dirty="0" smtClean="0">
                <a:latin typeface="Courier New" panose="02070309020205020404" pitchFamily="49" charset="0"/>
                <a:cs typeface="Courier New" panose="02070309020205020404" pitchFamily="49" charset="0"/>
              </a:rPr>
              <a:t>/logs/</a:t>
            </a:r>
            <a:r>
              <a:rPr lang="en-US" dirty="0" err="1" smtClean="0">
                <a:latin typeface="Courier New" panose="02070309020205020404" pitchFamily="49" charset="0"/>
                <a:cs typeface="Courier New" panose="02070309020205020404" pitchFamily="49" charset="0"/>
              </a:rPr>
              <a:t>gpmmon</a:t>
            </a:r>
            <a:r>
              <a:rPr lang="en-US" dirty="0" smtClean="0">
                <a:latin typeface="Courier New" panose="02070309020205020404" pitchFamily="49" charset="0"/>
                <a:cs typeface="Courier New" panose="02070309020205020404" pitchFamily="49" charset="0"/>
              </a:rPr>
              <a:t>.</a:t>
            </a:r>
            <a:r>
              <a:rPr lang="en-US" i="1" dirty="0" smtClean="0">
                <a:latin typeface="Courier New" panose="02070309020205020404" pitchFamily="49" charset="0"/>
                <a:cs typeface="Courier New" panose="02070309020205020404" pitchFamily="49" charset="0"/>
              </a:rPr>
              <a:t>&lt;timestamp&gt;</a:t>
            </a:r>
            <a:r>
              <a:rPr lang="en-US" dirty="0" smtClean="0">
                <a:latin typeface="Courier New" panose="02070309020205020404" pitchFamily="49" charset="0"/>
                <a:cs typeface="Courier New" panose="02070309020205020404" pitchFamily="49" charset="0"/>
              </a:rPr>
              <a:t>.log</a:t>
            </a:r>
            <a:r>
              <a:rPr lang="en-US" dirty="0" smtClean="0"/>
              <a:t>. This contains messages highlighting communications</a:t>
            </a:r>
            <a:r>
              <a:rPr lang="en-US" baseline="0" dirty="0" smtClean="0"/>
              <a:t> to other cluster agents. </a:t>
            </a:r>
          </a:p>
          <a:p>
            <a:endParaRPr lang="en-US" baseline="0" dirty="0" smtClean="0"/>
          </a:p>
          <a:p>
            <a:r>
              <a:rPr lang="en-US" baseline="0" dirty="0" smtClean="0"/>
              <a:t>Agent log files for the master and standby master are stored in the same directory as </a:t>
            </a:r>
            <a:r>
              <a:rPr lang="en-US" baseline="0" dirty="0" err="1" smtClean="0">
                <a:latin typeface="Courier New" panose="02070309020205020404" pitchFamily="49" charset="0"/>
                <a:cs typeface="Courier New" panose="02070309020205020404" pitchFamily="49" charset="0"/>
              </a:rPr>
              <a:t>gpsmon</a:t>
            </a:r>
            <a:r>
              <a:rPr lang="en-US" baseline="0" dirty="0" smtClean="0">
                <a:latin typeface="Courier New" panose="02070309020205020404" pitchFamily="49" charset="0"/>
                <a:cs typeface="Courier New" panose="02070309020205020404" pitchFamily="49" charset="0"/>
              </a:rPr>
              <a:t>.</a:t>
            </a:r>
            <a:r>
              <a:rPr lang="en-US" i="1" baseline="0" dirty="0" smtClean="0">
                <a:latin typeface="Courier New" panose="02070309020205020404" pitchFamily="49" charset="0"/>
                <a:cs typeface="Courier New" panose="02070309020205020404" pitchFamily="49" charset="0"/>
              </a:rPr>
              <a:t>&lt;timestamp&gt;</a:t>
            </a:r>
            <a:r>
              <a:rPr lang="en-US" baseline="0" dirty="0" smtClean="0">
                <a:latin typeface="Courier New" panose="02070309020205020404" pitchFamily="49" charset="0"/>
                <a:cs typeface="Courier New" panose="02070309020205020404" pitchFamily="49" charset="0"/>
              </a:rPr>
              <a:t>.log</a:t>
            </a:r>
            <a:r>
              <a:rPr lang="en-US" baseline="0" dirty="0" smtClean="0"/>
              <a:t>. On segment hosts,</a:t>
            </a:r>
            <a:r>
              <a:rPr lang="en-US" dirty="0" smtClean="0"/>
              <a:t> the log files are written to the same filename but are stored in the first segment’s data directory. For example, in our class configuration, the files are stored in </a:t>
            </a:r>
            <a:r>
              <a:rPr lang="en-US" dirty="0" smtClean="0">
                <a:latin typeface="Courier New" panose="02070309020205020404" pitchFamily="49" charset="0"/>
                <a:cs typeface="Courier New" panose="02070309020205020404" pitchFamily="49" charset="0"/>
              </a:rPr>
              <a:t>/data/primary/gpseg0/</a:t>
            </a:r>
            <a:r>
              <a:rPr lang="en-US" dirty="0" err="1" smtClean="0">
                <a:latin typeface="Courier New" panose="02070309020205020404" pitchFamily="49" charset="0"/>
                <a:cs typeface="Courier New" panose="02070309020205020404" pitchFamily="49" charset="0"/>
              </a:rPr>
              <a:t>gpperfmon</a:t>
            </a:r>
            <a:r>
              <a:rPr lang="en-US" dirty="0" smtClean="0"/>
              <a:t>. The agent log contains any specific logging information pertaining to that agent.</a:t>
            </a:r>
          </a:p>
          <a:p>
            <a:endParaRPr lang="en-US" dirty="0" smtClean="0"/>
          </a:p>
          <a:p>
            <a:r>
              <a:rPr lang="en-US" dirty="0" smtClean="0"/>
              <a:t>The log size</a:t>
            </a:r>
            <a:r>
              <a:rPr lang="en-US" baseline="0" dirty="0" smtClean="0"/>
              <a:t> is maintained by the </a:t>
            </a:r>
            <a:r>
              <a:rPr lang="en-US" baseline="0" dirty="0" err="1" smtClean="0">
                <a:latin typeface="Courier New" panose="02070309020205020404" pitchFamily="49" charset="0"/>
                <a:cs typeface="Courier New" panose="02070309020205020404" pitchFamily="49" charset="0"/>
              </a:rPr>
              <a:t>max_log_size</a:t>
            </a:r>
            <a:r>
              <a:rPr lang="en-US" baseline="0" dirty="0" smtClean="0"/>
              <a:t> parameter in the </a:t>
            </a:r>
            <a:r>
              <a:rPr lang="en-US" baseline="0" dirty="0" smtClean="0">
                <a:latin typeface="Courier New" panose="02070309020205020404" pitchFamily="49" charset="0"/>
                <a:cs typeface="Courier New" panose="02070309020205020404" pitchFamily="49" charset="0"/>
              </a:rPr>
              <a:t>$MASTER_DATA_DIRECTORY/</a:t>
            </a:r>
            <a:r>
              <a:rPr lang="en-US" baseline="0" dirty="0" err="1" smtClean="0">
                <a:latin typeface="Courier New" panose="02070309020205020404" pitchFamily="49" charset="0"/>
                <a:cs typeface="Courier New" panose="02070309020205020404" pitchFamily="49" charset="0"/>
              </a:rPr>
              <a:t>gpperfmon</a:t>
            </a:r>
            <a:r>
              <a:rPr lang="en-US" baseline="0" dirty="0" smtClean="0">
                <a:latin typeface="Courier New" panose="02070309020205020404" pitchFamily="49" charset="0"/>
                <a:cs typeface="Courier New" panose="02070309020205020404" pitchFamily="49" charset="0"/>
              </a:rPr>
              <a:t>/</a:t>
            </a:r>
            <a:r>
              <a:rPr lang="en-US" baseline="0" dirty="0" err="1" smtClean="0">
                <a:latin typeface="Courier New" panose="02070309020205020404" pitchFamily="49" charset="0"/>
                <a:cs typeface="Courier New" panose="02070309020205020404" pitchFamily="49" charset="0"/>
              </a:rPr>
              <a:t>conf</a:t>
            </a:r>
            <a:r>
              <a:rPr lang="en-US" baseline="0" dirty="0" smtClean="0">
                <a:latin typeface="Courier New" panose="02070309020205020404" pitchFamily="49" charset="0"/>
                <a:cs typeface="Courier New" panose="02070309020205020404" pitchFamily="49" charset="0"/>
              </a:rPr>
              <a:t>/</a:t>
            </a:r>
            <a:r>
              <a:rPr lang="en-US" baseline="0" dirty="0" err="1" smtClean="0">
                <a:latin typeface="Courier New" panose="02070309020205020404" pitchFamily="49" charset="0"/>
                <a:cs typeface="Courier New" panose="02070309020205020404" pitchFamily="49" charset="0"/>
              </a:rPr>
              <a:t>gpperfmon.conf</a:t>
            </a:r>
            <a:r>
              <a:rPr lang="en-US" baseline="0" dirty="0" smtClean="0">
                <a:cs typeface="Courier New" panose="02070309020205020404" pitchFamily="49" charset="0"/>
              </a:rPr>
              <a:t> </a:t>
            </a:r>
            <a:r>
              <a:rPr lang="en-US" baseline="0" dirty="0" smtClean="0"/>
              <a:t>file. The value of this parameter is measured in bytes.</a:t>
            </a:r>
          </a:p>
          <a:p>
            <a:endParaRPr lang="en-US" dirty="0" smtClean="0"/>
          </a:p>
          <a:p>
            <a:r>
              <a:rPr lang="en-US" dirty="0" smtClean="0"/>
              <a:t>The log alert level can be adjusted by modifying the </a:t>
            </a:r>
            <a:r>
              <a:rPr lang="en-US" dirty="0" err="1" smtClean="0">
                <a:latin typeface="Courier New" panose="02070309020205020404" pitchFamily="49" charset="0"/>
                <a:cs typeface="Courier New" panose="02070309020205020404" pitchFamily="49" charset="0"/>
              </a:rPr>
              <a:t>gpperfmomn_log_alert_level</a:t>
            </a:r>
            <a:r>
              <a:rPr lang="en-US" dirty="0" smtClean="0"/>
              <a:t> parameter which is stored in the </a:t>
            </a:r>
            <a:r>
              <a:rPr lang="en-US" dirty="0" smtClean="0">
                <a:latin typeface="Courier New" panose="02070309020205020404" pitchFamily="49" charset="0"/>
                <a:cs typeface="Courier New" panose="02070309020205020404" pitchFamily="49" charset="0"/>
              </a:rPr>
              <a:t>$MASTER_DATA_DIRECTORY/</a:t>
            </a:r>
            <a:r>
              <a:rPr lang="en-US" dirty="0" err="1" smtClean="0">
                <a:latin typeface="Courier New" panose="02070309020205020404" pitchFamily="49" charset="0"/>
                <a:cs typeface="Courier New" panose="02070309020205020404" pitchFamily="49" charset="0"/>
              </a:rPr>
              <a:t>postgreql.conf</a:t>
            </a:r>
            <a:r>
              <a:rPr lang="en-US" dirty="0" smtClean="0"/>
              <a:t> file. Use the </a:t>
            </a:r>
            <a:r>
              <a:rPr lang="en-US" dirty="0" err="1" smtClean="0">
                <a:latin typeface="Courier New" panose="02070309020205020404" pitchFamily="49" charset="0"/>
                <a:cs typeface="Courier New" panose="02070309020205020404" pitchFamily="49" charset="0"/>
              </a:rPr>
              <a:t>gpconfig</a:t>
            </a:r>
            <a:r>
              <a:rPr lang="en-US" dirty="0" smtClean="0">
                <a:latin typeface="Courier New" panose="02070309020205020404" pitchFamily="49" charset="0"/>
                <a:cs typeface="Courier New" panose="02070309020205020404" pitchFamily="49" charset="0"/>
              </a:rPr>
              <a:t> </a:t>
            </a:r>
            <a:r>
              <a:rPr lang="en-US" dirty="0" smtClean="0"/>
              <a:t>command to change the alert level from its default of </a:t>
            </a:r>
            <a:r>
              <a:rPr lang="en-US" dirty="0" smtClean="0">
                <a:latin typeface="Courier New" panose="02070309020205020404" pitchFamily="49" charset="0"/>
                <a:cs typeface="Courier New" panose="02070309020205020404" pitchFamily="49" charset="0"/>
              </a:rPr>
              <a:t>warning</a:t>
            </a:r>
            <a:r>
              <a:rPr lang="en-US" dirty="0" smtClean="0">
                <a:latin typeface="+mj-lt"/>
                <a:cs typeface="Courier New" panose="02070309020205020404" pitchFamily="49" charset="0"/>
              </a:rPr>
              <a:t> </a:t>
            </a:r>
            <a:r>
              <a:rPr lang="en-US" dirty="0" smtClean="0"/>
              <a:t>to any other valid levels.</a:t>
            </a:r>
            <a:endParaRPr lang="en-US" dirty="0"/>
          </a:p>
        </p:txBody>
      </p:sp>
      <p:sp>
        <p:nvSpPr>
          <p:cNvPr id="4" name="Slide Number Placeholder 3"/>
          <p:cNvSpPr>
            <a:spLocks noGrp="1"/>
          </p:cNvSpPr>
          <p:nvPr>
            <p:ph type="sldNum" sz="quarter" idx="10"/>
          </p:nvPr>
        </p:nvSpPr>
        <p:spPr/>
        <p:txBody>
          <a:bodyPr/>
          <a:lstStyle/>
          <a:p>
            <a:fld id="{6BAE3575-AABE-44FB-AB7D-50AFF528E510}" type="slidenum">
              <a:rPr lang="en-US" altLang="en-US" smtClean="0"/>
              <a:pPr/>
              <a:t>19</a:t>
            </a:fld>
            <a:endParaRPr lang="en-US" altLang="en-US"/>
          </a:p>
        </p:txBody>
      </p:sp>
    </p:spTree>
    <p:extLst>
      <p:ext uri="{BB962C8B-B14F-4D97-AF65-F5344CB8AC3E}">
        <p14:creationId xmlns:p14="http://schemas.microsoft.com/office/powerpoint/2010/main" val="19461982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dirty="0" smtClean="0"/>
              <a:t>You can</a:t>
            </a:r>
            <a:r>
              <a:rPr lang="en-US" baseline="0" dirty="0" smtClean="0"/>
              <a:t> use Greenplum Command Center to collect query and system performance metrics from a running Greenplum Database system. You can also</a:t>
            </a:r>
            <a:r>
              <a:rPr lang="en-US" dirty="0" smtClean="0"/>
              <a:t> perform several administrative tasks with this tool. </a:t>
            </a:r>
            <a:r>
              <a:rPr lang="en-US" baseline="0" dirty="0" smtClean="0"/>
              <a:t>You can track how the system performs over time as the Greenplum Command Center also stores historical information on system metrics.</a:t>
            </a:r>
          </a:p>
          <a:p>
            <a:endParaRPr lang="en-US" baseline="0" dirty="0" smtClean="0"/>
          </a:p>
          <a:p>
            <a:r>
              <a:rPr lang="en-US" dirty="0" smtClean="0"/>
              <a:t>Greenplum Command Center uses monitoring agents to collect information on all servers within</a:t>
            </a:r>
            <a:r>
              <a:rPr lang="en-US" baseline="0" dirty="0" smtClean="0"/>
              <a:t> the DCA system. The type of information collected includes:</a:t>
            </a:r>
          </a:p>
          <a:p>
            <a:pPr marL="57150" indent="-171450">
              <a:buFont typeface="Arial" panose="020B0604020202020204" pitchFamily="34" charset="0"/>
              <a:buChar char="•"/>
            </a:pPr>
            <a:r>
              <a:rPr lang="en-US" baseline="0" dirty="0" smtClean="0"/>
              <a:t>CPU utilization</a:t>
            </a:r>
          </a:p>
          <a:p>
            <a:pPr marL="57150" indent="-171450">
              <a:buFont typeface="Arial" panose="020B0604020202020204" pitchFamily="34" charset="0"/>
              <a:buChar char="•"/>
            </a:pPr>
            <a:r>
              <a:rPr lang="en-US" baseline="0" dirty="0" smtClean="0"/>
              <a:t>Queries running and queued</a:t>
            </a:r>
          </a:p>
          <a:p>
            <a:pPr marL="57150" indent="-171450">
              <a:buFont typeface="Arial" panose="020B0604020202020204" pitchFamily="34" charset="0"/>
              <a:buChar char="•"/>
            </a:pPr>
            <a:r>
              <a:rPr lang="en-US" baseline="0" dirty="0" smtClean="0"/>
              <a:t>Memory utilization</a:t>
            </a:r>
          </a:p>
          <a:p>
            <a:pPr marL="57150" indent="-171450">
              <a:buFont typeface="Arial" panose="020B0604020202020204" pitchFamily="34" charset="0"/>
              <a:buChar char="•"/>
            </a:pPr>
            <a:r>
              <a:rPr lang="en-US" baseline="0" dirty="0" smtClean="0"/>
              <a:t>System load</a:t>
            </a:r>
          </a:p>
          <a:p>
            <a:pPr marL="57150" indent="-171450">
              <a:buFont typeface="Arial" panose="020B0604020202020204" pitchFamily="34" charset="0"/>
              <a:buChar char="•"/>
            </a:pPr>
            <a:r>
              <a:rPr lang="en-US" baseline="0" dirty="0" smtClean="0"/>
              <a:t>Disk I/O activity</a:t>
            </a:r>
          </a:p>
          <a:p>
            <a:pPr marL="57150" indent="-171450">
              <a:buFont typeface="Arial" panose="020B0604020202020204" pitchFamily="34" charset="0"/>
              <a:buChar char="•"/>
            </a:pPr>
            <a:r>
              <a:rPr lang="en-US" baseline="0" dirty="0" smtClean="0"/>
              <a:t>Network throughput</a:t>
            </a:r>
          </a:p>
          <a:p>
            <a:pPr marL="57150" indent="-171450">
              <a:buFont typeface="Arial" panose="020B0604020202020204" pitchFamily="34" charset="0"/>
              <a:buChar char="•"/>
            </a:pPr>
            <a:r>
              <a:rPr lang="en-US" dirty="0" smtClean="0"/>
              <a:t>Swap activity</a:t>
            </a:r>
          </a:p>
          <a:p>
            <a:pPr marL="57150" indent="-171450">
              <a:buFont typeface="Arial" panose="020B0604020202020204" pitchFamily="34" charset="0"/>
              <a:buChar char="•"/>
            </a:pPr>
            <a:r>
              <a:rPr lang="en-US" baseline="0" dirty="0" smtClean="0"/>
              <a:t>Real-time performance per server</a:t>
            </a:r>
          </a:p>
          <a:p>
            <a:pPr marL="57150" indent="-171450">
              <a:buFont typeface="Arial" panose="020B0604020202020204" pitchFamily="34" charset="0"/>
              <a:buChar char="•"/>
            </a:pPr>
            <a:r>
              <a:rPr lang="en-US" baseline="0" dirty="0" smtClean="0"/>
              <a:t>Detailed information on each query</a:t>
            </a:r>
          </a:p>
          <a:p>
            <a:pPr marL="57150" indent="-171450">
              <a:buFont typeface="Arial" panose="020B0604020202020204" pitchFamily="34" charset="0"/>
              <a:buChar char="•"/>
            </a:pPr>
            <a:r>
              <a:rPr lang="en-US" baseline="0" dirty="0" smtClean="0"/>
              <a:t>Health monitoring details on each server and switch within the Pivotal DCA as well as the status of all components within those systems. This is available only when monitoring Greenplum</a:t>
            </a:r>
            <a:r>
              <a:rPr lang="en-US" dirty="0" smtClean="0"/>
              <a:t> Database on a Pivotal DCA.</a:t>
            </a:r>
          </a:p>
        </p:txBody>
      </p:sp>
      <p:sp>
        <p:nvSpPr>
          <p:cNvPr id="5" name="Slide Number Placeholder 4"/>
          <p:cNvSpPr>
            <a:spLocks noGrp="1"/>
          </p:cNvSpPr>
          <p:nvPr>
            <p:ph type="sldNum" sz="quarter" idx="11"/>
          </p:nvPr>
        </p:nvSpPr>
        <p:spPr/>
        <p:txBody>
          <a:bodyPr/>
          <a:lstStyle/>
          <a:p>
            <a:pPr>
              <a:defRPr/>
            </a:pPr>
            <a:fld id="{80249327-EC2F-4096-8D35-6B76097739FC}" type="slidenum">
              <a:rPr lang="en-US" smtClean="0"/>
              <a:pPr>
                <a:defRPr/>
              </a:pPr>
              <a:t>2</a:t>
            </a:fld>
            <a:endParaRPr 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Image Placeholder 1"/>
          <p:cNvSpPr>
            <a:spLocks noGrp="1" noRot="1" noChangeAspect="1" noTextEdit="1"/>
          </p:cNvSpPr>
          <p:nvPr>
            <p:ph type="sldImg"/>
          </p:nvPr>
        </p:nvSpPr>
        <p:spPr bwMode="auto">
          <a:noFill/>
          <a:ln>
            <a:solidFill>
              <a:srgbClr val="000000"/>
            </a:solidFill>
            <a:miter lim="800000"/>
            <a:headEnd/>
            <a:tailEnd/>
          </a:ln>
        </p:spPr>
      </p:sp>
      <p:sp>
        <p:nvSpPr>
          <p:cNvPr id="41987" name="Notes Placeholder 2"/>
          <p:cNvSpPr>
            <a:spLocks noGrp="1"/>
          </p:cNvSpPr>
          <p:nvPr>
            <p:ph type="body" idx="1"/>
          </p:nvPr>
        </p:nvSpPr>
        <p:spPr bwMode="auto">
          <a:noFill/>
        </p:spPr>
        <p:txBody>
          <a:bodyPr wrap="square" lIns="91440" tIns="45720" rIns="91440" bIns="45720" numCol="1" anchor="t" anchorCtr="0" compatLnSpc="1">
            <a:prstTxWarp prst="textNoShape">
              <a:avLst/>
            </a:prstTxWarp>
          </a:bodyPr>
          <a:lstStyle/>
          <a:p>
            <a:r>
              <a:rPr lang="en-US" dirty="0" smtClean="0"/>
              <a:t>In this lab, you enable the Greenplum Command Center</a:t>
            </a:r>
            <a:r>
              <a:rPr lang="en-US" baseline="0" dirty="0" smtClean="0"/>
              <a:t> agents and </a:t>
            </a:r>
            <a:r>
              <a:rPr lang="en-US" dirty="0" smtClean="0"/>
              <a:t>install the Greenplum Command Center Console. After configuring the console, you will explore the environment, issuing commands to verify that the environment has been successfully</a:t>
            </a:r>
            <a:r>
              <a:rPr lang="en-US" baseline="0" dirty="0" smtClean="0"/>
              <a:t> installed and configured.</a:t>
            </a:r>
            <a:endParaRPr lang="en-US" dirty="0" smtClean="0"/>
          </a:p>
          <a:p>
            <a:endParaRPr lang="en-US" dirty="0" smtClean="0"/>
          </a:p>
        </p:txBody>
      </p:sp>
      <p:sp>
        <p:nvSpPr>
          <p:cNvPr id="5" name="Slide Number Placeholder 4"/>
          <p:cNvSpPr>
            <a:spLocks noGrp="1"/>
          </p:cNvSpPr>
          <p:nvPr>
            <p:ph type="sldNum" sz="quarter" idx="5"/>
          </p:nvPr>
        </p:nvSpPr>
        <p:spPr/>
        <p:txBody>
          <a:bodyPr/>
          <a:lstStyle/>
          <a:p>
            <a:pPr>
              <a:defRPr/>
            </a:pPr>
            <a:fld id="{1A0E781F-A9C1-4F3B-A591-F77066D45030}" type="slidenum">
              <a:rPr lang="en-US"/>
              <a:pPr>
                <a:defRPr/>
              </a:pPr>
              <a:t>20</a:t>
            </a:fld>
            <a:endParaRPr 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Image Placeholder 1"/>
          <p:cNvSpPr>
            <a:spLocks noGrp="1" noRot="1" noChangeAspect="1" noTextEdit="1"/>
          </p:cNvSpPr>
          <p:nvPr>
            <p:ph type="sldImg"/>
          </p:nvPr>
        </p:nvSpPr>
        <p:spPr bwMode="auto">
          <a:noFill/>
          <a:ln>
            <a:solidFill>
              <a:srgbClr val="000000"/>
            </a:solidFill>
            <a:miter lim="800000"/>
            <a:headEnd/>
            <a:tailEnd/>
          </a:ln>
        </p:spPr>
      </p:sp>
      <p:sp>
        <p:nvSpPr>
          <p:cNvPr id="41987" name="Notes Placeholder 2"/>
          <p:cNvSpPr>
            <a:spLocks noGrp="1"/>
          </p:cNvSpPr>
          <p:nvPr>
            <p:ph type="body" idx="1"/>
          </p:nvPr>
        </p:nvSpPr>
        <p:spPr bwMode="auto">
          <a:noFill/>
        </p:spPr>
        <p:txBody>
          <a:bodyPr wrap="square" lIns="91440" tIns="45720" rIns="91440" bIns="45720" numCol="1" anchor="t" anchorCtr="0" compatLnSpc="1">
            <a:prstTxWarp prst="textNoShape">
              <a:avLst/>
            </a:prstTxWarp>
          </a:bodyPr>
          <a:lstStyle/>
          <a:p>
            <a:r>
              <a:rPr lang="en-US" dirty="0" smtClean="0"/>
              <a:t>In this lab, you use Pivotal Greenplum Command Center to obtain</a:t>
            </a:r>
            <a:r>
              <a:rPr lang="en-US" baseline="0" dirty="0" smtClean="0"/>
              <a:t> information on the Greenplum environment, monitor specific aspects of the environment, and reset the environment.</a:t>
            </a:r>
            <a:endParaRPr lang="en-US" dirty="0" smtClean="0"/>
          </a:p>
        </p:txBody>
      </p:sp>
      <p:sp>
        <p:nvSpPr>
          <p:cNvPr id="5" name="Slide Number Placeholder 4"/>
          <p:cNvSpPr>
            <a:spLocks noGrp="1"/>
          </p:cNvSpPr>
          <p:nvPr>
            <p:ph type="sldNum" sz="quarter" idx="5"/>
          </p:nvPr>
        </p:nvSpPr>
        <p:spPr/>
        <p:txBody>
          <a:bodyPr/>
          <a:lstStyle/>
          <a:p>
            <a:pPr>
              <a:defRPr/>
            </a:pPr>
            <a:fld id="{1A0E781F-A9C1-4F3B-A591-F77066D45030}" type="slidenum">
              <a:rPr lang="en-US"/>
              <a:pPr>
                <a:defRPr/>
              </a:pPr>
              <a:t>21</a:t>
            </a:fld>
            <a:endParaRPr lang="en-US"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8"/>
        <p:cNvGrpSpPr/>
        <p:nvPr/>
      </p:nvGrpSpPr>
      <p:grpSpPr>
        <a:xfrm>
          <a:off x="0" y="0"/>
          <a:ext cx="0" cy="0"/>
          <a:chOff x="0" y="0"/>
          <a:chExt cx="0" cy="0"/>
        </a:xfrm>
      </p:grpSpPr>
      <p:sp>
        <p:nvSpPr>
          <p:cNvPr id="589" name="Shape 589"/>
          <p:cNvSpPr txBox="1">
            <a:spLocks noGrp="1"/>
          </p:cNvSpPr>
          <p:nvPr>
            <p:ph type="body" idx="1"/>
          </p:nvPr>
        </p:nvSpPr>
        <p:spPr>
          <a:xfrm>
            <a:off x="295170" y="2972429"/>
            <a:ext cx="6267600" cy="5793600"/>
          </a:xfrm>
          <a:prstGeom prst="rect">
            <a:avLst/>
          </a:prstGeom>
        </p:spPr>
        <p:txBody>
          <a:bodyPr lIns="90500" tIns="90500" rIns="90500" bIns="90500" anchor="ctr" anchorCtr="0">
            <a:noAutofit/>
          </a:bodyPr>
          <a:lstStyle/>
          <a:p>
            <a:pPr>
              <a:spcBef>
                <a:spcPts val="0"/>
              </a:spcBef>
              <a:buNone/>
            </a:pPr>
            <a:endParaRPr/>
          </a:p>
        </p:txBody>
      </p:sp>
      <p:sp>
        <p:nvSpPr>
          <p:cNvPr id="590" name="Shape 590"/>
          <p:cNvSpPr>
            <a:spLocks noGrp="1" noRot="1" noChangeAspect="1"/>
          </p:cNvSpPr>
          <p:nvPr>
            <p:ph type="sldImg" idx="2"/>
          </p:nvPr>
        </p:nvSpPr>
        <p:spPr>
          <a:xfrm>
            <a:off x="1610876" y="686429"/>
            <a:ext cx="3692700" cy="2082899"/>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dirty="0" smtClean="0"/>
              <a:t>You can</a:t>
            </a:r>
            <a:r>
              <a:rPr lang="en-US" baseline="0" dirty="0" smtClean="0"/>
              <a:t> use Greenplum Command Center to collect query and system performance metrics from a running Greenplum Database system. You can also</a:t>
            </a:r>
            <a:r>
              <a:rPr lang="en-US" dirty="0" smtClean="0"/>
              <a:t> perform several administrative tasks with this tool. </a:t>
            </a:r>
            <a:r>
              <a:rPr lang="en-US" baseline="0" dirty="0" smtClean="0"/>
              <a:t>You can track how the system performs over time as the Greenplum Command Center also stores historical information on system metrics.</a:t>
            </a:r>
          </a:p>
          <a:p>
            <a:endParaRPr lang="en-US" baseline="0" dirty="0" smtClean="0"/>
          </a:p>
          <a:p>
            <a:r>
              <a:rPr lang="en-US" dirty="0" smtClean="0"/>
              <a:t>Greenplum Command Center uses monitoring agents to collect information on all servers within</a:t>
            </a:r>
            <a:r>
              <a:rPr lang="en-US" baseline="0" dirty="0" smtClean="0"/>
              <a:t> the DCA system. The type of information collected includes:</a:t>
            </a:r>
          </a:p>
          <a:p>
            <a:pPr marL="57150" indent="-171450">
              <a:buFont typeface="Arial" panose="020B0604020202020204" pitchFamily="34" charset="0"/>
              <a:buChar char="•"/>
            </a:pPr>
            <a:r>
              <a:rPr lang="en-US" baseline="0" dirty="0" smtClean="0"/>
              <a:t>CPU utilization</a:t>
            </a:r>
          </a:p>
          <a:p>
            <a:pPr marL="57150" indent="-171450">
              <a:buFont typeface="Arial" panose="020B0604020202020204" pitchFamily="34" charset="0"/>
              <a:buChar char="•"/>
            </a:pPr>
            <a:r>
              <a:rPr lang="en-US" baseline="0" dirty="0" smtClean="0"/>
              <a:t>Queries running and queued</a:t>
            </a:r>
          </a:p>
          <a:p>
            <a:pPr marL="57150" indent="-171450">
              <a:buFont typeface="Arial" panose="020B0604020202020204" pitchFamily="34" charset="0"/>
              <a:buChar char="•"/>
            </a:pPr>
            <a:r>
              <a:rPr lang="en-US" baseline="0" dirty="0" smtClean="0"/>
              <a:t>Memory utilization</a:t>
            </a:r>
          </a:p>
          <a:p>
            <a:pPr marL="57150" indent="-171450">
              <a:buFont typeface="Arial" panose="020B0604020202020204" pitchFamily="34" charset="0"/>
              <a:buChar char="•"/>
            </a:pPr>
            <a:r>
              <a:rPr lang="en-US" baseline="0" dirty="0" smtClean="0"/>
              <a:t>System load</a:t>
            </a:r>
          </a:p>
          <a:p>
            <a:pPr marL="57150" indent="-171450">
              <a:buFont typeface="Arial" panose="020B0604020202020204" pitchFamily="34" charset="0"/>
              <a:buChar char="•"/>
            </a:pPr>
            <a:r>
              <a:rPr lang="en-US" baseline="0" dirty="0" smtClean="0"/>
              <a:t>Disk I/O activity</a:t>
            </a:r>
          </a:p>
          <a:p>
            <a:pPr marL="57150" indent="-171450">
              <a:buFont typeface="Arial" panose="020B0604020202020204" pitchFamily="34" charset="0"/>
              <a:buChar char="•"/>
            </a:pPr>
            <a:r>
              <a:rPr lang="en-US" baseline="0" dirty="0" smtClean="0"/>
              <a:t>Network throughput</a:t>
            </a:r>
          </a:p>
          <a:p>
            <a:pPr marL="57150" indent="-171450">
              <a:buFont typeface="Arial" panose="020B0604020202020204" pitchFamily="34" charset="0"/>
              <a:buChar char="•"/>
            </a:pPr>
            <a:r>
              <a:rPr lang="en-US" dirty="0" smtClean="0"/>
              <a:t>Swap activity</a:t>
            </a:r>
          </a:p>
          <a:p>
            <a:pPr marL="57150" indent="-171450">
              <a:buFont typeface="Arial" panose="020B0604020202020204" pitchFamily="34" charset="0"/>
              <a:buChar char="•"/>
            </a:pPr>
            <a:r>
              <a:rPr lang="en-US" baseline="0" dirty="0" smtClean="0"/>
              <a:t>Real-time performance per server</a:t>
            </a:r>
          </a:p>
          <a:p>
            <a:pPr marL="57150" indent="-171450">
              <a:buFont typeface="Arial" panose="020B0604020202020204" pitchFamily="34" charset="0"/>
              <a:buChar char="•"/>
            </a:pPr>
            <a:r>
              <a:rPr lang="en-US" baseline="0" dirty="0" smtClean="0"/>
              <a:t>Detailed information on each query</a:t>
            </a:r>
          </a:p>
          <a:p>
            <a:pPr marL="57150" indent="-171450">
              <a:buFont typeface="Arial" panose="020B0604020202020204" pitchFamily="34" charset="0"/>
              <a:buChar char="•"/>
            </a:pPr>
            <a:r>
              <a:rPr lang="en-US" baseline="0" dirty="0" smtClean="0"/>
              <a:t>Health monitoring details on each server and switch within the Pivotal DCA as well as the status of all components within those systems. This is available only when monitoring Greenplum</a:t>
            </a:r>
            <a:r>
              <a:rPr lang="en-US" dirty="0" smtClean="0"/>
              <a:t> Database on a Pivotal DCA.</a:t>
            </a:r>
          </a:p>
        </p:txBody>
      </p:sp>
      <p:sp>
        <p:nvSpPr>
          <p:cNvPr id="5" name="Slide Number Placeholder 4"/>
          <p:cNvSpPr>
            <a:spLocks noGrp="1"/>
          </p:cNvSpPr>
          <p:nvPr>
            <p:ph type="sldNum" sz="quarter" idx="11"/>
          </p:nvPr>
        </p:nvSpPr>
        <p:spPr/>
        <p:txBody>
          <a:bodyPr/>
          <a:lstStyle/>
          <a:p>
            <a:pPr>
              <a:defRPr/>
            </a:pPr>
            <a:fld id="{80249327-EC2F-4096-8D35-6B76097739FC}" type="slidenum">
              <a:rPr lang="en-US" smtClean="0"/>
              <a:pPr>
                <a:defRPr/>
              </a:pPr>
              <a:t>3</a:t>
            </a:fld>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dirty="0" smtClean="0"/>
              <a:t>Greenplum Command Center is a monitoring and management interface</a:t>
            </a:r>
            <a:r>
              <a:rPr lang="en-US" baseline="0" dirty="0" smtClean="0"/>
              <a:t> for the Greenplum environment. It lets administrators monitor system metrics and access alerts, and also provides interactive dashboards for accessing detailed information on system health as well as monitoring and managing configuration parameters that affect workloads.</a:t>
            </a:r>
          </a:p>
          <a:p>
            <a:endParaRPr lang="en-US" dirty="0" smtClean="0"/>
          </a:p>
          <a:p>
            <a:r>
              <a:rPr lang="en-US" dirty="0" smtClean="0"/>
              <a:t>The user interface provides access to dashboards that allow you to view varying aspects of system and database behaviors.</a:t>
            </a:r>
          </a:p>
          <a:p>
            <a:endParaRPr lang="en-US" dirty="0" smtClean="0"/>
          </a:p>
          <a:p>
            <a:r>
              <a:rPr lang="en-US" dirty="0" smtClean="0"/>
              <a:t>Greenplum Command</a:t>
            </a:r>
            <a:r>
              <a:rPr lang="en-US" baseline="0" dirty="0" smtClean="0"/>
              <a:t> Center is available with each release of the Greenplum Database software starting with GPDB 4.2 service pack 1. It is also available with each release of the Pivotal DCA software starting with the same release.</a:t>
            </a:r>
            <a:endParaRPr lang="en-US" b="0" dirty="0" smtClean="0"/>
          </a:p>
          <a:p>
            <a:endParaRPr lang="en-US" b="0" dirty="0" smtClean="0"/>
          </a:p>
          <a:p>
            <a:r>
              <a:rPr lang="en-US" b="0" dirty="0" smtClean="0"/>
              <a:t>The</a:t>
            </a:r>
            <a:r>
              <a:rPr lang="en-US" b="0" baseline="0" dirty="0" smtClean="0"/>
              <a:t> Dashboard is your first tab after logging into Greenplum Command Center and provides an overview of how the system is performing in real-time along with some historical trends.</a:t>
            </a:r>
          </a:p>
          <a:p>
            <a:endParaRPr lang="en-US" b="0" baseline="0" dirty="0" smtClean="0"/>
          </a:p>
          <a:p>
            <a:r>
              <a:rPr lang="en-US" b="0" baseline="0" dirty="0" smtClean="0"/>
              <a:t>You can obtain information on the CPU, any queries that are running or queued, the memory that is currently being used, overall load, disk, swap, and network performance.</a:t>
            </a:r>
          </a:p>
          <a:p>
            <a:endParaRPr lang="en-US" b="0" baseline="0" dirty="0" smtClean="0"/>
          </a:p>
          <a:p>
            <a:r>
              <a:rPr lang="en-US" b="0" baseline="0" dirty="0" smtClean="0"/>
              <a:t>You can also obtain information on active queries and the resources that they are consuming. From this page, you can drill-down into greater detail on each query.</a:t>
            </a:r>
          </a:p>
          <a:p>
            <a:endParaRPr lang="en-US" b="0" baseline="0" dirty="0" smtClean="0"/>
          </a:p>
          <a:p>
            <a:r>
              <a:rPr lang="en-US" b="0" baseline="0" dirty="0" smtClean="0"/>
              <a:t>When used to monitor and manage an environment installed on the Pivotal DCA, Greenplum Command Center provides an overview of the infrastructure, including overall and component health.</a:t>
            </a:r>
            <a:endParaRPr lang="en-US" b="1" dirty="0" smtClean="0"/>
          </a:p>
        </p:txBody>
      </p:sp>
      <p:sp>
        <p:nvSpPr>
          <p:cNvPr id="5" name="Slide Number Placeholder 4"/>
          <p:cNvSpPr>
            <a:spLocks noGrp="1"/>
          </p:cNvSpPr>
          <p:nvPr>
            <p:ph type="sldNum" sz="quarter" idx="11"/>
          </p:nvPr>
        </p:nvSpPr>
        <p:spPr/>
        <p:txBody>
          <a:bodyPr/>
          <a:lstStyle/>
          <a:p>
            <a:pPr>
              <a:defRPr/>
            </a:pPr>
            <a:fld id="{80249327-EC2F-4096-8D35-6B76097739FC}" type="slidenum">
              <a:rPr lang="en-US" smtClean="0"/>
              <a:pPr>
                <a:defRPr/>
              </a:pPr>
              <a:t>4</a:t>
            </a:fld>
            <a:endParaRPr 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dirty="0" smtClean="0"/>
              <a:t>The Cluster Metrics tab allows you to see greater details on system resources, again showing the CPU resources, swap, network, disk</a:t>
            </a:r>
            <a:r>
              <a:rPr lang="en-US" baseline="0" dirty="0" smtClean="0"/>
              <a:t> I/O, memory usage, and system load. You can additionally view details by a specific metric or you can examine the real-time performance of the system as it is being used.</a:t>
            </a:r>
          </a:p>
          <a:p>
            <a:endParaRPr lang="en-US" baseline="0" dirty="0" smtClean="0"/>
          </a:p>
          <a:p>
            <a:r>
              <a:rPr lang="en-US" baseline="0" dirty="0" smtClean="0"/>
              <a:t>The Cluster Metrics tab will show historical information for a time period you specify, starting from an hour and extending up to a year, if the information is available. All data is stored in a separate database within the Greenplum environment and is available until manually purged.</a:t>
            </a:r>
          </a:p>
          <a:p>
            <a:endParaRPr lang="en-US" baseline="0" dirty="0" smtClean="0"/>
          </a:p>
          <a:p>
            <a:r>
              <a:rPr lang="en-US" baseline="0" dirty="0" smtClean="0"/>
              <a:t>The Cluster Metrics tab can give you a good understanding of when usage of the Greenplum Database is at a peak and what the impact at those times can be.</a:t>
            </a:r>
          </a:p>
          <a:p>
            <a:endParaRPr lang="en-US" b="0" dirty="0" smtClean="0"/>
          </a:p>
          <a:p>
            <a:r>
              <a:rPr lang="en-US" b="0" dirty="0" smtClean="0"/>
              <a:t>A</a:t>
            </a:r>
            <a:r>
              <a:rPr lang="en-US" b="0" baseline="0" dirty="0" smtClean="0"/>
              <a:t> great benefit to using the real-time metrics is to examine how one or more queries are affecting the resources. Information on the CPU resources, memory, disk read and write rate, and the network read and write rate gives you a clear picture on how queries are affecting the system. This can show if you have a balanced environment or if one or more servers tend to be working harder than others.</a:t>
            </a:r>
          </a:p>
          <a:p>
            <a:endParaRPr lang="en-US" b="0" baseline="0" dirty="0" smtClean="0"/>
          </a:p>
          <a:p>
            <a:r>
              <a:rPr lang="en-US" b="0" baseline="0" dirty="0" smtClean="0"/>
              <a:t>By displaying and tracking this information, you can determine if your data is balanced appropriately for the type of jobs that is being executed. When one set of segment servers appears to be dedicating more CPU cycles to a query, it tends to show that there is a processing skew. The same for disk read and write rates. Overall, the huge benefit that Greenplum offers is the ability to balance the load on systems based on the type of queries that are run. This tool helps you to visualize performance and act on it if necessary.</a:t>
            </a:r>
            <a:endParaRPr lang="en-US" b="1" dirty="0" smtClean="0"/>
          </a:p>
        </p:txBody>
      </p:sp>
      <p:sp>
        <p:nvSpPr>
          <p:cNvPr id="5" name="Slide Number Placeholder 4"/>
          <p:cNvSpPr>
            <a:spLocks noGrp="1"/>
          </p:cNvSpPr>
          <p:nvPr>
            <p:ph type="sldNum" sz="quarter" idx="11"/>
          </p:nvPr>
        </p:nvSpPr>
        <p:spPr/>
        <p:txBody>
          <a:bodyPr/>
          <a:lstStyle/>
          <a:p>
            <a:pPr>
              <a:defRPr/>
            </a:pPr>
            <a:fld id="{80249327-EC2F-4096-8D35-6B76097739FC}" type="slidenum">
              <a:rPr lang="en-US" smtClean="0"/>
              <a:pPr>
                <a:defRPr/>
              </a:pPr>
              <a:t>5</a:t>
            </a:fld>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b="0" dirty="0" smtClean="0"/>
              <a:t>With Greenplum</a:t>
            </a:r>
            <a:r>
              <a:rPr lang="en-US" b="0" baseline="0" dirty="0" smtClean="0"/>
              <a:t> Command Center, you can manage active queries on the Query Monitor tab. Previously with the Greenplum Command Center console, you could only view queries. With Greenplum Command Center, you can view the resources that a query is consuming and the user who initiated the query. By monitoring the query, you can determine whether or not the query is awaiting access to the active running queue, cancel queries, and view detailed information on the query plan associated with the query.</a:t>
            </a:r>
          </a:p>
          <a:p>
            <a:endParaRPr lang="en-US" dirty="0" smtClean="0"/>
          </a:p>
          <a:p>
            <a:r>
              <a:rPr lang="en-US" dirty="0" smtClean="0"/>
              <a:t>The Query Monitor tab lets you see which queries are actively running and queued and allows you to get detailed information on each of those queries. This is particularly effective</a:t>
            </a:r>
            <a:r>
              <a:rPr lang="en-US" baseline="0" dirty="0" smtClean="0"/>
              <a:t> when working with long running queries. Shorter queries may actually finish too quickly to have much, if any, information captured or even available in real-time analysis.</a:t>
            </a:r>
          </a:p>
          <a:p>
            <a:endParaRPr lang="en-US" dirty="0" smtClean="0"/>
          </a:p>
          <a:p>
            <a:r>
              <a:rPr lang="en-US" dirty="0" smtClean="0"/>
              <a:t>The active</a:t>
            </a:r>
            <a:r>
              <a:rPr lang="en-US" baseline="0" dirty="0" smtClean="0"/>
              <a:t> queries mini-dashboard allows you to see how much resources the query is using, the user issuing the query, and the database they are connecting to, the run time, CPU, and row skew. We will cover details on skewing later in the course.</a:t>
            </a:r>
          </a:p>
          <a:p>
            <a:endParaRPr lang="en-US" b="0" baseline="0" dirty="0" smtClean="0"/>
          </a:p>
          <a:p>
            <a:r>
              <a:rPr lang="en-US" b="0" baseline="0" dirty="0" smtClean="0"/>
              <a:t>Clicking the details icon lets you see the actual query content and system information on that query, including its priority in the run queue, and the application that was used to issue the command.</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b="0" baseline="0"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b="0" baseline="0" dirty="0" smtClean="0"/>
              <a:t>You are not only exposed to the explain plan for the query, but details on the query are displayed.</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Now that we have discussed the main features and benefits of the Greenplum Command Center, let us take a look at the architecture.</a:t>
            </a:r>
            <a:endParaRPr lang="en-US" b="0" baseline="0" dirty="0" smtClean="0"/>
          </a:p>
          <a:p>
            <a:endParaRPr lang="en-US" b="1" dirty="0"/>
          </a:p>
        </p:txBody>
      </p:sp>
      <p:sp>
        <p:nvSpPr>
          <p:cNvPr id="5" name="Slide Number Placeholder 4"/>
          <p:cNvSpPr>
            <a:spLocks noGrp="1"/>
          </p:cNvSpPr>
          <p:nvPr>
            <p:ph type="sldNum" sz="quarter" idx="11"/>
          </p:nvPr>
        </p:nvSpPr>
        <p:spPr/>
        <p:txBody>
          <a:bodyPr/>
          <a:lstStyle/>
          <a:p>
            <a:pPr>
              <a:defRPr/>
            </a:pPr>
            <a:fld id="{80249327-EC2F-4096-8D35-6B76097739FC}" type="slidenum">
              <a:rPr lang="en-US" smtClean="0"/>
              <a:pPr>
                <a:defRPr/>
              </a:pPr>
              <a:t>6</a:t>
            </a:fld>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You can monitor storage usage for the database by viewing database utilization reports and current storage utilization reports.</a:t>
            </a:r>
          </a:p>
          <a:p>
            <a:pPr marL="0" lvl="1" indent="0">
              <a:buSzTx/>
              <a:buNone/>
            </a:pPr>
            <a:endParaRPr lang="en-US" dirty="0" smtClean="0"/>
          </a:p>
          <a:p>
            <a:pPr marL="0" lvl="1" indent="0">
              <a:buSzTx/>
              <a:buNone/>
            </a:pPr>
            <a:r>
              <a:rPr lang="en-US" dirty="0" smtClean="0"/>
              <a:t>The database usage report lets you view how the disk is being utilized by the database, including the amount of disk space consumed by heap or regular tables, append-only tables, and column-oriented tables.</a:t>
            </a:r>
          </a:p>
          <a:p>
            <a:pPr marL="0" lvl="1" indent="0">
              <a:buSzTx/>
              <a:buNone/>
            </a:pPr>
            <a:endParaRPr lang="en-US" dirty="0" smtClean="0"/>
          </a:p>
          <a:p>
            <a:pPr marL="0" lvl="1" indent="0">
              <a:buSzTx/>
              <a:buNone/>
            </a:pPr>
            <a:r>
              <a:rPr lang="en-US" dirty="0" smtClean="0"/>
              <a:t>Storage monitoring lets you view the amount of disk space utilized by each server</a:t>
            </a:r>
            <a:r>
              <a:rPr lang="en-US" baseline="0" dirty="0" smtClean="0"/>
              <a:t> within the cluster. By actively keeping track of the disk space on each segment, an administrator can work to keep disk utilization below 70%. Filespaces are also easily identified within the storage utilization reports along with the actual filesystem or directory to which the filespace is associated.</a:t>
            </a:r>
            <a:endParaRPr lang="en-US" dirty="0" smtClean="0"/>
          </a:p>
        </p:txBody>
      </p:sp>
      <p:sp>
        <p:nvSpPr>
          <p:cNvPr id="5" name="Slide Number Placeholder 4"/>
          <p:cNvSpPr>
            <a:spLocks noGrp="1"/>
          </p:cNvSpPr>
          <p:nvPr>
            <p:ph type="sldNum" sz="quarter" idx="11"/>
          </p:nvPr>
        </p:nvSpPr>
        <p:spPr/>
        <p:txBody>
          <a:bodyPr/>
          <a:lstStyle/>
          <a:p>
            <a:pPr>
              <a:defRPr/>
            </a:pPr>
            <a:fld id="{80249327-EC2F-4096-8D35-6B76097739FC}" type="slidenum">
              <a:rPr lang="en-US" smtClean="0"/>
              <a:pPr>
                <a:defRPr/>
              </a:pPr>
              <a:t>7</a:t>
            </a:fld>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0" dirty="0" smtClean="0"/>
              <a:t>Greenplum Command Center</a:t>
            </a:r>
            <a:r>
              <a:rPr lang="en-US" b="0" baseline="0" dirty="0" smtClean="0"/>
              <a:t> is comprised of:</a:t>
            </a:r>
          </a:p>
          <a:p>
            <a:pPr marL="171450" indent="-171450">
              <a:buFont typeface="Arial" panose="020B0604020202020204" pitchFamily="34" charset="0"/>
              <a:buChar char="•"/>
            </a:pPr>
            <a:r>
              <a:rPr lang="en-US" b="0" baseline="0" dirty="0" smtClean="0"/>
              <a:t>Greenplum Command Center Console, a graphical browser interface which features the Greenplum Command Center Web Service, a lightweight lighttpd web server.</a:t>
            </a:r>
          </a:p>
          <a:p>
            <a:pPr marL="171450" indent="-171450">
              <a:buFont typeface="Arial" panose="020B0604020202020204" pitchFamily="34" charset="0"/>
              <a:buChar char="•"/>
            </a:pPr>
            <a:r>
              <a:rPr lang="en-US" b="0" baseline="0" dirty="0" smtClean="0"/>
              <a:t>Greenplum Command Center data collection agents which run on the master and segment servers.</a:t>
            </a:r>
          </a:p>
          <a:p>
            <a:pPr marL="171450" indent="-171450">
              <a:buFont typeface="Arial" panose="020B0604020202020204" pitchFamily="34" charset="0"/>
              <a:buChar char="•"/>
            </a:pPr>
            <a:r>
              <a:rPr lang="en-US" b="0" baseline="0" dirty="0" smtClean="0"/>
              <a:t>Greenplum Command Center database, </a:t>
            </a:r>
            <a:r>
              <a:rPr lang="en-US" b="0" baseline="0" dirty="0" smtClean="0">
                <a:latin typeface="Courier New" pitchFamily="49" charset="0"/>
                <a:cs typeface="Courier New" pitchFamily="49" charset="0"/>
              </a:rPr>
              <a:t>gpperfmon</a:t>
            </a:r>
            <a:r>
              <a:rPr lang="en-US" b="0" baseline="0" dirty="0" smtClean="0"/>
              <a:t>, which is dedicated to storing and serving performance data.</a:t>
            </a:r>
          </a:p>
        </p:txBody>
      </p:sp>
      <p:sp>
        <p:nvSpPr>
          <p:cNvPr id="5" name="Slide Number Placeholder 4"/>
          <p:cNvSpPr>
            <a:spLocks noGrp="1"/>
          </p:cNvSpPr>
          <p:nvPr>
            <p:ph type="sldNum" sz="quarter" idx="11"/>
          </p:nvPr>
        </p:nvSpPr>
        <p:spPr/>
        <p:txBody>
          <a:bodyPr/>
          <a:lstStyle/>
          <a:p>
            <a:pPr>
              <a:defRPr/>
            </a:pPr>
            <a:fld id="{80249327-EC2F-4096-8D35-6B76097739FC}" type="slidenum">
              <a:rPr lang="en-US" smtClean="0"/>
              <a:pPr>
                <a:defRPr/>
              </a:pPr>
              <a:t>8</a:t>
            </a:fld>
            <a:endParaRPr 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 Greenplum Command Center Console consists of a flash-based graphical console accessed through a browser and used to view performance metrics for all servers in the cluster. You can access separate Greenplum instances from the console by assigning each instance its own unique port ID.</a:t>
            </a:r>
          </a:p>
          <a:p>
            <a:endParaRPr lang="en-US" dirty="0" smtClean="0"/>
          </a:p>
          <a:p>
            <a:r>
              <a:rPr lang="en-US" dirty="0" smtClean="0"/>
              <a:t>The console queries the monitor database through a web service framework that consists of a lightweight lighttpd web server and a Python-based middleware infrastructure. This web service framework is an open-source web server with low-memory and low-CPU load requirements.</a:t>
            </a:r>
          </a:p>
          <a:p>
            <a:endParaRPr lang="en-US" dirty="0" smtClean="0"/>
          </a:p>
          <a:p>
            <a:r>
              <a:rPr lang="en-US" dirty="0" smtClean="0"/>
              <a:t>The console can be accessed through HTTP or HTTPS protocols that you enable when installing and configuring the console. The console can be installed on the master server or on a remote server that can access the master server.</a:t>
            </a:r>
          </a:p>
        </p:txBody>
      </p:sp>
      <p:sp>
        <p:nvSpPr>
          <p:cNvPr id="5" name="Slide Number Placeholder 4"/>
          <p:cNvSpPr>
            <a:spLocks noGrp="1"/>
          </p:cNvSpPr>
          <p:nvPr>
            <p:ph type="sldNum" sz="quarter" idx="11"/>
          </p:nvPr>
        </p:nvSpPr>
        <p:spPr/>
        <p:txBody>
          <a:bodyPr/>
          <a:lstStyle/>
          <a:p>
            <a:pPr>
              <a:defRPr/>
            </a:pPr>
            <a:fld id="{80249327-EC2F-4096-8D35-6B76097739FC}" type="slidenum">
              <a:rPr lang="en-US" smtClean="0"/>
              <a:pPr>
                <a:defRPr/>
              </a:pPr>
              <a:t>9</a:t>
            </a:fld>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rgbClr val="000000"/>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6" name="Rectangle 5"/>
          <p:cNvSpPr/>
          <p:nvPr/>
        </p:nvSpPr>
        <p:spPr bwMode="gray">
          <a:xfrm>
            <a:off x="0" y="6329363"/>
            <a:ext cx="9144000" cy="385762"/>
          </a:xfrm>
          <a:prstGeom prst="rect">
            <a:avLst/>
          </a:prstGeom>
          <a:solidFill>
            <a:srgbClr val="00786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en-US" dirty="0"/>
          </a:p>
        </p:txBody>
      </p:sp>
      <p:sp>
        <p:nvSpPr>
          <p:cNvPr id="7" name="TextBox 12"/>
          <p:cNvSpPr txBox="1">
            <a:spLocks noChangeArrowheads="1"/>
          </p:cNvSpPr>
          <p:nvPr/>
        </p:nvSpPr>
        <p:spPr bwMode="gray">
          <a:xfrm flipH="1">
            <a:off x="8553450" y="6723063"/>
            <a:ext cx="533400" cy="122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fontAlgn="base">
              <a:spcBef>
                <a:spcPct val="0"/>
              </a:spcBef>
              <a:spcAft>
                <a:spcPct val="0"/>
              </a:spcAft>
              <a:defRPr>
                <a:solidFill>
                  <a:schemeClr val="tx1"/>
                </a:solidFill>
                <a:latin typeface="Arial" pitchFamily="34" charset="0"/>
                <a:ea typeface="ＭＳ Ｐゴシック" pitchFamily="34" charset="-128"/>
              </a:defRPr>
            </a:lvl6pPr>
            <a:lvl7pPr marL="2971800" indent="-228600" fontAlgn="base">
              <a:spcBef>
                <a:spcPct val="0"/>
              </a:spcBef>
              <a:spcAft>
                <a:spcPct val="0"/>
              </a:spcAft>
              <a:defRPr>
                <a:solidFill>
                  <a:schemeClr val="tx1"/>
                </a:solidFill>
                <a:latin typeface="Arial" pitchFamily="34" charset="0"/>
                <a:ea typeface="ＭＳ Ｐゴシック" pitchFamily="34" charset="-128"/>
              </a:defRPr>
            </a:lvl7pPr>
            <a:lvl8pPr marL="3429000" indent="-228600" fontAlgn="base">
              <a:spcBef>
                <a:spcPct val="0"/>
              </a:spcBef>
              <a:spcAft>
                <a:spcPct val="0"/>
              </a:spcAft>
              <a:defRPr>
                <a:solidFill>
                  <a:schemeClr val="tx1"/>
                </a:solidFill>
                <a:latin typeface="Arial" pitchFamily="34" charset="0"/>
                <a:ea typeface="ＭＳ Ｐゴシック" pitchFamily="34" charset="-128"/>
              </a:defRPr>
            </a:lvl8pPr>
            <a:lvl9pPr marL="3886200" indent="-228600" fontAlgn="base">
              <a:spcBef>
                <a:spcPct val="0"/>
              </a:spcBef>
              <a:spcAft>
                <a:spcPct val="0"/>
              </a:spcAft>
              <a:defRPr>
                <a:solidFill>
                  <a:schemeClr val="tx1"/>
                </a:solidFill>
                <a:latin typeface="Arial" pitchFamily="34" charset="0"/>
                <a:ea typeface="ＭＳ Ｐゴシック" pitchFamily="34" charset="-128"/>
              </a:defRPr>
            </a:lvl9pPr>
          </a:lstStyle>
          <a:p>
            <a:pPr algn="r" defTabSz="914400"/>
            <a:fld id="{989DCCC1-F33A-4ABA-9542-13F9FD00A9EC}" type="slidenum">
              <a:rPr lang="en-US" altLang="en-US" sz="800">
                <a:solidFill>
                  <a:srgbClr val="7F7F7F"/>
                </a:solidFill>
                <a:cs typeface="Arial" pitchFamily="34" charset="0"/>
              </a:rPr>
              <a:pPr algn="r" defTabSz="914400"/>
              <a:t>‹#›</a:t>
            </a:fld>
            <a:endParaRPr lang="en-US" altLang="en-US" sz="800">
              <a:solidFill>
                <a:srgbClr val="7F7F7F"/>
              </a:solidFill>
              <a:cs typeface="Arial" pitchFamily="34" charset="0"/>
            </a:endParaRPr>
          </a:p>
        </p:txBody>
      </p:sp>
      <p:pic>
        <p:nvPicPr>
          <p:cNvPr id="8" name="Picture 13" descr="Pivotal_Logo_white.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950200" y="6399213"/>
            <a:ext cx="957263" cy="219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8"/>
          <p:cNvSpPr txBox="1"/>
          <p:nvPr/>
        </p:nvSpPr>
        <p:spPr bwMode="gray">
          <a:xfrm>
            <a:off x="349250" y="6726238"/>
            <a:ext cx="2274888" cy="92333"/>
          </a:xfrm>
          <a:prstGeom prst="rect">
            <a:avLst/>
          </a:prstGeom>
          <a:noFill/>
        </p:spPr>
        <p:txBody>
          <a:bodyPr lIns="0" tIns="0" rIns="0" bIns="0">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defTabSz="457200" fontAlgn="base">
              <a:spcBef>
                <a:spcPct val="0"/>
              </a:spcBef>
              <a:spcAft>
                <a:spcPct val="0"/>
              </a:spcAft>
              <a:defRPr>
                <a:solidFill>
                  <a:schemeClr val="tx1"/>
                </a:solidFill>
                <a:latin typeface="Arial" pitchFamily="34" charset="0"/>
                <a:ea typeface="ＭＳ Ｐゴシック" pitchFamily="34" charset="-128"/>
              </a:defRPr>
            </a:lvl6pPr>
            <a:lvl7pPr marL="2971800" indent="-228600" defTabSz="457200" fontAlgn="base">
              <a:spcBef>
                <a:spcPct val="0"/>
              </a:spcBef>
              <a:spcAft>
                <a:spcPct val="0"/>
              </a:spcAft>
              <a:defRPr>
                <a:solidFill>
                  <a:schemeClr val="tx1"/>
                </a:solidFill>
                <a:latin typeface="Arial" pitchFamily="34" charset="0"/>
                <a:ea typeface="ＭＳ Ｐゴシック" pitchFamily="34" charset="-128"/>
              </a:defRPr>
            </a:lvl7pPr>
            <a:lvl8pPr marL="3429000" indent="-228600" defTabSz="457200" fontAlgn="base">
              <a:spcBef>
                <a:spcPct val="0"/>
              </a:spcBef>
              <a:spcAft>
                <a:spcPct val="0"/>
              </a:spcAft>
              <a:defRPr>
                <a:solidFill>
                  <a:schemeClr val="tx1"/>
                </a:solidFill>
                <a:latin typeface="Arial" pitchFamily="34" charset="0"/>
                <a:ea typeface="ＭＳ Ｐゴシック" pitchFamily="34" charset="-128"/>
              </a:defRPr>
            </a:lvl8pPr>
            <a:lvl9pPr marL="3886200" indent="-228600" defTabSz="457200" fontAlgn="base">
              <a:spcBef>
                <a:spcPct val="0"/>
              </a:spcBef>
              <a:spcAft>
                <a:spcPct val="0"/>
              </a:spcAft>
              <a:defRPr>
                <a:solidFill>
                  <a:schemeClr val="tx1"/>
                </a:solidFill>
                <a:latin typeface="Arial" pitchFamily="34" charset="0"/>
                <a:ea typeface="ＭＳ Ｐゴシック" pitchFamily="34" charset="-128"/>
              </a:defRPr>
            </a:lvl9pPr>
          </a:lstStyle>
          <a:p>
            <a:r>
              <a:rPr lang="en-US" altLang="en-US" sz="600" dirty="0">
                <a:solidFill>
                  <a:srgbClr val="7F7F7F"/>
                </a:solidFill>
                <a:cs typeface="Arial" pitchFamily="34" charset="0"/>
              </a:rPr>
              <a:t>©  </a:t>
            </a:r>
            <a:r>
              <a:rPr lang="en-US" altLang="en-US" sz="600" dirty="0" smtClean="0">
                <a:solidFill>
                  <a:srgbClr val="7F7F7F"/>
                </a:solidFill>
                <a:cs typeface="Arial" pitchFamily="34" charset="0"/>
              </a:rPr>
              <a:t>2015 </a:t>
            </a:r>
            <a:r>
              <a:rPr lang="en-US" altLang="en-US" sz="600" dirty="0">
                <a:solidFill>
                  <a:srgbClr val="7F7F7F"/>
                </a:solidFill>
                <a:cs typeface="Arial" pitchFamily="34" charset="0"/>
              </a:rPr>
              <a:t>Pivotal Software, Inc.  All rights reserved.</a:t>
            </a:r>
          </a:p>
        </p:txBody>
      </p:sp>
      <p:sp>
        <p:nvSpPr>
          <p:cNvPr id="12" name="Title 1"/>
          <p:cNvSpPr>
            <a:spLocks noGrp="1"/>
          </p:cNvSpPr>
          <p:nvPr>
            <p:ph type="ctrTitle"/>
          </p:nvPr>
        </p:nvSpPr>
        <p:spPr bwMode="gray">
          <a:xfrm>
            <a:off x="890587" y="2473227"/>
            <a:ext cx="4384145" cy="1006429"/>
          </a:xfrm>
          <a:prstGeom prst="rect">
            <a:avLst/>
          </a:prstGeom>
          <a:noFill/>
        </p:spPr>
        <p:txBody>
          <a:bodyPr lIns="0" tIns="0" rIns="0" bIns="0" anchor="b">
            <a:spAutoFit/>
          </a:bodyPr>
          <a:lstStyle>
            <a:lvl1pPr>
              <a:lnSpc>
                <a:spcPct val="90000"/>
              </a:lnSpc>
              <a:defRPr sz="3600" b="1" cap="none">
                <a:solidFill>
                  <a:srgbClr val="F16F3B"/>
                </a:solidFill>
                <a:latin typeface="Arial"/>
                <a:cs typeface="Arial"/>
              </a:defRPr>
            </a:lvl1pPr>
          </a:lstStyle>
          <a:p>
            <a:pPr lvl="0"/>
            <a:r>
              <a:rPr lang="en-US" noProof="0" smtClean="0"/>
              <a:t>Click to edit Master title style</a:t>
            </a:r>
            <a:endParaRPr lang="en-US" noProof="0" dirty="0"/>
          </a:p>
        </p:txBody>
      </p:sp>
      <p:sp>
        <p:nvSpPr>
          <p:cNvPr id="13" name="Subtitle 2"/>
          <p:cNvSpPr>
            <a:spLocks noGrp="1"/>
          </p:cNvSpPr>
          <p:nvPr>
            <p:ph type="subTitle" idx="1"/>
          </p:nvPr>
        </p:nvSpPr>
        <p:spPr bwMode="gray">
          <a:xfrm>
            <a:off x="890588" y="3793704"/>
            <a:ext cx="6048375" cy="369332"/>
          </a:xfrm>
          <a:prstGeom prst="rect">
            <a:avLst/>
          </a:prstGeom>
          <a:noFill/>
        </p:spPr>
        <p:txBody>
          <a:bodyPr lIns="0" tIns="0" rIns="0" bIns="0">
            <a:spAutoFit/>
          </a:bodyPr>
          <a:lstStyle>
            <a:lvl1pPr marL="0" indent="0" algn="l">
              <a:spcBef>
                <a:spcPts val="0"/>
              </a:spcBef>
              <a:buNone/>
              <a:defRPr sz="2400">
                <a:solidFill>
                  <a:schemeClr val="accent2"/>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noProof="0" smtClean="0"/>
              <a:t>Click to edit Master subtitle style</a:t>
            </a:r>
            <a:endParaRPr lang="en-US" noProof="0" dirty="0"/>
          </a:p>
        </p:txBody>
      </p:sp>
      <p:sp>
        <p:nvSpPr>
          <p:cNvPr id="14" name="Content Placeholder 6"/>
          <p:cNvSpPr>
            <a:spLocks noGrp="1"/>
          </p:cNvSpPr>
          <p:nvPr>
            <p:ph sz="quarter" idx="11"/>
          </p:nvPr>
        </p:nvSpPr>
        <p:spPr bwMode="gray">
          <a:xfrm>
            <a:off x="908582" y="4870421"/>
            <a:ext cx="5026550" cy="276999"/>
          </a:xfrm>
          <a:prstGeom prst="rect">
            <a:avLst/>
          </a:prstGeom>
          <a:noFill/>
        </p:spPr>
        <p:txBody>
          <a:bodyPr lIns="0" tIns="0" rIns="0" bIns="0" rtlCol="0">
            <a:spAutoFit/>
          </a:bodyPr>
          <a:lstStyle>
            <a:lvl1pPr>
              <a:spcBef>
                <a:spcPts val="0"/>
              </a:spcBef>
              <a:buNone/>
              <a:defRPr kumimoji="0" lang="en-US" sz="1800" b="0" i="0" u="none" strike="noStrike" kern="1200" cap="none" spc="0" normalizeH="0" baseline="0" noProof="0" dirty="0" smtClean="0">
                <a:ln>
                  <a:noFill/>
                </a:ln>
                <a:solidFill>
                  <a:schemeClr val="bg1">
                    <a:lumMod val="50000"/>
                  </a:schemeClr>
                </a:solidFill>
                <a:effectLst/>
                <a:uLnTx/>
                <a:uFillTx/>
                <a:latin typeface="Arial"/>
                <a:ea typeface="+mn-ea"/>
                <a:cs typeface="Arial"/>
              </a:defRPr>
            </a:lvl1pPr>
          </a:lstStyle>
          <a:p>
            <a:pPr lvl="0"/>
            <a:r>
              <a:rPr lang="en-US" noProof="0" smtClean="0"/>
              <a:t>Click to edit Master text styles</a:t>
            </a:r>
          </a:p>
        </p:txBody>
      </p:sp>
    </p:spTree>
    <p:extLst>
      <p:ext uri="{BB962C8B-B14F-4D97-AF65-F5344CB8AC3E}">
        <p14:creationId xmlns:p14="http://schemas.microsoft.com/office/powerpoint/2010/main" val="2125719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2" name="Rectangle 1"/>
          <p:cNvSpPr/>
          <p:nvPr/>
        </p:nvSpPr>
        <p:spPr>
          <a:xfrm>
            <a:off x="0" y="0"/>
            <a:ext cx="9144000" cy="6858000"/>
          </a:xfrm>
          <a:prstGeom prst="rect">
            <a:avLst/>
          </a:prstGeom>
          <a:solidFill>
            <a:srgbClr val="000000"/>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3" name="Rectangle 2"/>
          <p:cNvSpPr/>
          <p:nvPr/>
        </p:nvSpPr>
        <p:spPr bwMode="gray">
          <a:xfrm>
            <a:off x="0" y="6329363"/>
            <a:ext cx="9144000" cy="385762"/>
          </a:xfrm>
          <a:prstGeom prst="rect">
            <a:avLst/>
          </a:prstGeom>
          <a:solidFill>
            <a:srgbClr val="00786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en-US" dirty="0"/>
          </a:p>
        </p:txBody>
      </p:sp>
      <p:sp>
        <p:nvSpPr>
          <p:cNvPr id="4" name="TextBox 12"/>
          <p:cNvSpPr txBox="1">
            <a:spLocks noChangeArrowheads="1"/>
          </p:cNvSpPr>
          <p:nvPr/>
        </p:nvSpPr>
        <p:spPr bwMode="gray">
          <a:xfrm flipH="1">
            <a:off x="8553450" y="6723063"/>
            <a:ext cx="533400" cy="122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fontAlgn="base">
              <a:spcBef>
                <a:spcPct val="0"/>
              </a:spcBef>
              <a:spcAft>
                <a:spcPct val="0"/>
              </a:spcAft>
              <a:defRPr>
                <a:solidFill>
                  <a:schemeClr val="tx1"/>
                </a:solidFill>
                <a:latin typeface="Arial" pitchFamily="34" charset="0"/>
                <a:ea typeface="ＭＳ Ｐゴシック" pitchFamily="34" charset="-128"/>
              </a:defRPr>
            </a:lvl6pPr>
            <a:lvl7pPr marL="2971800" indent="-228600" fontAlgn="base">
              <a:spcBef>
                <a:spcPct val="0"/>
              </a:spcBef>
              <a:spcAft>
                <a:spcPct val="0"/>
              </a:spcAft>
              <a:defRPr>
                <a:solidFill>
                  <a:schemeClr val="tx1"/>
                </a:solidFill>
                <a:latin typeface="Arial" pitchFamily="34" charset="0"/>
                <a:ea typeface="ＭＳ Ｐゴシック" pitchFamily="34" charset="-128"/>
              </a:defRPr>
            </a:lvl7pPr>
            <a:lvl8pPr marL="3429000" indent="-228600" fontAlgn="base">
              <a:spcBef>
                <a:spcPct val="0"/>
              </a:spcBef>
              <a:spcAft>
                <a:spcPct val="0"/>
              </a:spcAft>
              <a:defRPr>
                <a:solidFill>
                  <a:schemeClr val="tx1"/>
                </a:solidFill>
                <a:latin typeface="Arial" pitchFamily="34" charset="0"/>
                <a:ea typeface="ＭＳ Ｐゴシック" pitchFamily="34" charset="-128"/>
              </a:defRPr>
            </a:lvl8pPr>
            <a:lvl9pPr marL="3886200" indent="-228600" fontAlgn="base">
              <a:spcBef>
                <a:spcPct val="0"/>
              </a:spcBef>
              <a:spcAft>
                <a:spcPct val="0"/>
              </a:spcAft>
              <a:defRPr>
                <a:solidFill>
                  <a:schemeClr val="tx1"/>
                </a:solidFill>
                <a:latin typeface="Arial" pitchFamily="34" charset="0"/>
                <a:ea typeface="ＭＳ Ｐゴシック" pitchFamily="34" charset="-128"/>
              </a:defRPr>
            </a:lvl9pPr>
          </a:lstStyle>
          <a:p>
            <a:pPr algn="r" defTabSz="914400"/>
            <a:fld id="{D64ADDF3-4AE5-4992-9E81-4712545C415B}" type="slidenum">
              <a:rPr lang="en-US" altLang="en-US" sz="800">
                <a:solidFill>
                  <a:srgbClr val="7F7F7F"/>
                </a:solidFill>
                <a:cs typeface="Arial" pitchFamily="34" charset="0"/>
              </a:rPr>
              <a:pPr algn="r" defTabSz="914400"/>
              <a:t>‹#›</a:t>
            </a:fld>
            <a:endParaRPr lang="en-US" altLang="en-US" sz="800">
              <a:solidFill>
                <a:srgbClr val="7F7F7F"/>
              </a:solidFill>
              <a:cs typeface="Arial" pitchFamily="34" charset="0"/>
            </a:endParaRPr>
          </a:p>
        </p:txBody>
      </p:sp>
      <p:pic>
        <p:nvPicPr>
          <p:cNvPr id="5" name="Picture 13" descr="Pivotal_Logo_white.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950200" y="6399213"/>
            <a:ext cx="957263" cy="219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p:cNvSpPr txBox="1"/>
          <p:nvPr/>
        </p:nvSpPr>
        <p:spPr bwMode="gray">
          <a:xfrm>
            <a:off x="349250" y="6726238"/>
            <a:ext cx="2274888" cy="92333"/>
          </a:xfrm>
          <a:prstGeom prst="rect">
            <a:avLst/>
          </a:prstGeom>
          <a:noFill/>
        </p:spPr>
        <p:txBody>
          <a:bodyPr lIns="0" tIns="0" rIns="0" bIns="0">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defTabSz="457200" fontAlgn="base">
              <a:spcBef>
                <a:spcPct val="0"/>
              </a:spcBef>
              <a:spcAft>
                <a:spcPct val="0"/>
              </a:spcAft>
              <a:defRPr>
                <a:solidFill>
                  <a:schemeClr val="tx1"/>
                </a:solidFill>
                <a:latin typeface="Arial" pitchFamily="34" charset="0"/>
                <a:ea typeface="ＭＳ Ｐゴシック" pitchFamily="34" charset="-128"/>
              </a:defRPr>
            </a:lvl6pPr>
            <a:lvl7pPr marL="2971800" indent="-228600" defTabSz="457200" fontAlgn="base">
              <a:spcBef>
                <a:spcPct val="0"/>
              </a:spcBef>
              <a:spcAft>
                <a:spcPct val="0"/>
              </a:spcAft>
              <a:defRPr>
                <a:solidFill>
                  <a:schemeClr val="tx1"/>
                </a:solidFill>
                <a:latin typeface="Arial" pitchFamily="34" charset="0"/>
                <a:ea typeface="ＭＳ Ｐゴシック" pitchFamily="34" charset="-128"/>
              </a:defRPr>
            </a:lvl7pPr>
            <a:lvl8pPr marL="3429000" indent="-228600" defTabSz="457200" fontAlgn="base">
              <a:spcBef>
                <a:spcPct val="0"/>
              </a:spcBef>
              <a:spcAft>
                <a:spcPct val="0"/>
              </a:spcAft>
              <a:defRPr>
                <a:solidFill>
                  <a:schemeClr val="tx1"/>
                </a:solidFill>
                <a:latin typeface="Arial" pitchFamily="34" charset="0"/>
                <a:ea typeface="ＭＳ Ｐゴシック" pitchFamily="34" charset="-128"/>
              </a:defRPr>
            </a:lvl8pPr>
            <a:lvl9pPr marL="3886200" indent="-228600" defTabSz="457200" fontAlgn="base">
              <a:spcBef>
                <a:spcPct val="0"/>
              </a:spcBef>
              <a:spcAft>
                <a:spcPct val="0"/>
              </a:spcAft>
              <a:defRPr>
                <a:solidFill>
                  <a:schemeClr val="tx1"/>
                </a:solidFill>
                <a:latin typeface="Arial" pitchFamily="34" charset="0"/>
                <a:ea typeface="ＭＳ Ｐゴシック" pitchFamily="34" charset="-128"/>
              </a:defRPr>
            </a:lvl9pPr>
          </a:lstStyle>
          <a:p>
            <a:r>
              <a:rPr lang="en-US" altLang="en-US" sz="600" dirty="0">
                <a:solidFill>
                  <a:srgbClr val="7F7F7F"/>
                </a:solidFill>
                <a:cs typeface="Arial" pitchFamily="34" charset="0"/>
              </a:rPr>
              <a:t>©  </a:t>
            </a:r>
            <a:r>
              <a:rPr lang="en-US" altLang="en-US" sz="600" dirty="0" smtClean="0">
                <a:solidFill>
                  <a:srgbClr val="7F7F7F"/>
                </a:solidFill>
                <a:cs typeface="Arial" pitchFamily="34" charset="0"/>
              </a:rPr>
              <a:t>2015 </a:t>
            </a:r>
            <a:r>
              <a:rPr lang="en-US" altLang="en-US" sz="600" dirty="0">
                <a:solidFill>
                  <a:srgbClr val="7F7F7F"/>
                </a:solidFill>
                <a:cs typeface="Arial" pitchFamily="34" charset="0"/>
              </a:rPr>
              <a:t>Pivotal Software, Inc.  All rights reserved.</a:t>
            </a:r>
          </a:p>
        </p:txBody>
      </p:sp>
    </p:spTree>
    <p:extLst>
      <p:ext uri="{BB962C8B-B14F-4D97-AF65-F5344CB8AC3E}">
        <p14:creationId xmlns:p14="http://schemas.microsoft.com/office/powerpoint/2010/main" val="41830338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ivider2">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solidFill>
            <a:srgbClr val="000000"/>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5" name="Rectangle 4"/>
          <p:cNvSpPr/>
          <p:nvPr/>
        </p:nvSpPr>
        <p:spPr bwMode="gray">
          <a:xfrm>
            <a:off x="0" y="6329363"/>
            <a:ext cx="9144000" cy="385762"/>
          </a:xfrm>
          <a:prstGeom prst="rect">
            <a:avLst/>
          </a:prstGeom>
          <a:solidFill>
            <a:srgbClr val="00786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en-US" dirty="0"/>
          </a:p>
        </p:txBody>
      </p:sp>
      <p:sp>
        <p:nvSpPr>
          <p:cNvPr id="6" name="TextBox 12"/>
          <p:cNvSpPr txBox="1">
            <a:spLocks noChangeArrowheads="1"/>
          </p:cNvSpPr>
          <p:nvPr/>
        </p:nvSpPr>
        <p:spPr bwMode="gray">
          <a:xfrm flipH="1">
            <a:off x="8553450" y="6723063"/>
            <a:ext cx="533400" cy="122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fontAlgn="base">
              <a:spcBef>
                <a:spcPct val="0"/>
              </a:spcBef>
              <a:spcAft>
                <a:spcPct val="0"/>
              </a:spcAft>
              <a:defRPr>
                <a:solidFill>
                  <a:schemeClr val="tx1"/>
                </a:solidFill>
                <a:latin typeface="Arial" pitchFamily="34" charset="0"/>
                <a:ea typeface="ＭＳ Ｐゴシック" pitchFamily="34" charset="-128"/>
              </a:defRPr>
            </a:lvl6pPr>
            <a:lvl7pPr marL="2971800" indent="-228600" fontAlgn="base">
              <a:spcBef>
                <a:spcPct val="0"/>
              </a:spcBef>
              <a:spcAft>
                <a:spcPct val="0"/>
              </a:spcAft>
              <a:defRPr>
                <a:solidFill>
                  <a:schemeClr val="tx1"/>
                </a:solidFill>
                <a:latin typeface="Arial" pitchFamily="34" charset="0"/>
                <a:ea typeface="ＭＳ Ｐゴシック" pitchFamily="34" charset="-128"/>
              </a:defRPr>
            </a:lvl7pPr>
            <a:lvl8pPr marL="3429000" indent="-228600" fontAlgn="base">
              <a:spcBef>
                <a:spcPct val="0"/>
              </a:spcBef>
              <a:spcAft>
                <a:spcPct val="0"/>
              </a:spcAft>
              <a:defRPr>
                <a:solidFill>
                  <a:schemeClr val="tx1"/>
                </a:solidFill>
                <a:latin typeface="Arial" pitchFamily="34" charset="0"/>
                <a:ea typeface="ＭＳ Ｐゴシック" pitchFamily="34" charset="-128"/>
              </a:defRPr>
            </a:lvl8pPr>
            <a:lvl9pPr marL="3886200" indent="-228600" fontAlgn="base">
              <a:spcBef>
                <a:spcPct val="0"/>
              </a:spcBef>
              <a:spcAft>
                <a:spcPct val="0"/>
              </a:spcAft>
              <a:defRPr>
                <a:solidFill>
                  <a:schemeClr val="tx1"/>
                </a:solidFill>
                <a:latin typeface="Arial" pitchFamily="34" charset="0"/>
                <a:ea typeface="ＭＳ Ｐゴシック" pitchFamily="34" charset="-128"/>
              </a:defRPr>
            </a:lvl9pPr>
          </a:lstStyle>
          <a:p>
            <a:pPr algn="r" defTabSz="914400"/>
            <a:fld id="{F0B53AA5-D6ED-47A6-A79F-DFFF1FD7388A}" type="slidenum">
              <a:rPr lang="en-US" altLang="en-US" sz="800">
                <a:solidFill>
                  <a:srgbClr val="7F7F7F"/>
                </a:solidFill>
                <a:cs typeface="Arial" pitchFamily="34" charset="0"/>
              </a:rPr>
              <a:pPr algn="r" defTabSz="914400"/>
              <a:t>‹#›</a:t>
            </a:fld>
            <a:endParaRPr lang="en-US" altLang="en-US" sz="800">
              <a:solidFill>
                <a:srgbClr val="7F7F7F"/>
              </a:solidFill>
              <a:cs typeface="Arial" pitchFamily="34" charset="0"/>
            </a:endParaRPr>
          </a:p>
        </p:txBody>
      </p:sp>
      <p:pic>
        <p:nvPicPr>
          <p:cNvPr id="7" name="Picture 13" descr="Pivotal_Logo_white.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950200" y="6399213"/>
            <a:ext cx="957263" cy="219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p:cNvSpPr txBox="1"/>
          <p:nvPr/>
        </p:nvSpPr>
        <p:spPr bwMode="gray">
          <a:xfrm>
            <a:off x="349250" y="6726238"/>
            <a:ext cx="2274888" cy="92333"/>
          </a:xfrm>
          <a:prstGeom prst="rect">
            <a:avLst/>
          </a:prstGeom>
          <a:noFill/>
        </p:spPr>
        <p:txBody>
          <a:bodyPr lIns="0" tIns="0" rIns="0" bIns="0">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defTabSz="457200" fontAlgn="base">
              <a:spcBef>
                <a:spcPct val="0"/>
              </a:spcBef>
              <a:spcAft>
                <a:spcPct val="0"/>
              </a:spcAft>
              <a:defRPr>
                <a:solidFill>
                  <a:schemeClr val="tx1"/>
                </a:solidFill>
                <a:latin typeface="Arial" pitchFamily="34" charset="0"/>
                <a:ea typeface="ＭＳ Ｐゴシック" pitchFamily="34" charset="-128"/>
              </a:defRPr>
            </a:lvl6pPr>
            <a:lvl7pPr marL="2971800" indent="-228600" defTabSz="457200" fontAlgn="base">
              <a:spcBef>
                <a:spcPct val="0"/>
              </a:spcBef>
              <a:spcAft>
                <a:spcPct val="0"/>
              </a:spcAft>
              <a:defRPr>
                <a:solidFill>
                  <a:schemeClr val="tx1"/>
                </a:solidFill>
                <a:latin typeface="Arial" pitchFamily="34" charset="0"/>
                <a:ea typeface="ＭＳ Ｐゴシック" pitchFamily="34" charset="-128"/>
              </a:defRPr>
            </a:lvl7pPr>
            <a:lvl8pPr marL="3429000" indent="-228600" defTabSz="457200" fontAlgn="base">
              <a:spcBef>
                <a:spcPct val="0"/>
              </a:spcBef>
              <a:spcAft>
                <a:spcPct val="0"/>
              </a:spcAft>
              <a:defRPr>
                <a:solidFill>
                  <a:schemeClr val="tx1"/>
                </a:solidFill>
                <a:latin typeface="Arial" pitchFamily="34" charset="0"/>
                <a:ea typeface="ＭＳ Ｐゴシック" pitchFamily="34" charset="-128"/>
              </a:defRPr>
            </a:lvl8pPr>
            <a:lvl9pPr marL="3886200" indent="-228600" defTabSz="457200" fontAlgn="base">
              <a:spcBef>
                <a:spcPct val="0"/>
              </a:spcBef>
              <a:spcAft>
                <a:spcPct val="0"/>
              </a:spcAft>
              <a:defRPr>
                <a:solidFill>
                  <a:schemeClr val="tx1"/>
                </a:solidFill>
                <a:latin typeface="Arial" pitchFamily="34" charset="0"/>
                <a:ea typeface="ＭＳ Ｐゴシック" pitchFamily="34" charset="-128"/>
              </a:defRPr>
            </a:lvl9pPr>
          </a:lstStyle>
          <a:p>
            <a:r>
              <a:rPr lang="en-US" altLang="en-US" sz="600" dirty="0">
                <a:solidFill>
                  <a:srgbClr val="7F7F7F"/>
                </a:solidFill>
                <a:cs typeface="Arial" pitchFamily="34" charset="0"/>
              </a:rPr>
              <a:t>©  </a:t>
            </a:r>
            <a:r>
              <a:rPr lang="en-US" altLang="en-US" sz="600" dirty="0" smtClean="0">
                <a:solidFill>
                  <a:srgbClr val="7F7F7F"/>
                </a:solidFill>
                <a:cs typeface="Arial" pitchFamily="34" charset="0"/>
              </a:rPr>
              <a:t>2015 </a:t>
            </a:r>
            <a:r>
              <a:rPr lang="en-US" altLang="en-US" sz="600" dirty="0">
                <a:solidFill>
                  <a:srgbClr val="7F7F7F"/>
                </a:solidFill>
                <a:cs typeface="Arial" pitchFamily="34" charset="0"/>
              </a:rPr>
              <a:t>Pivotal Software, Inc.  All rights reserved.</a:t>
            </a:r>
          </a:p>
        </p:txBody>
      </p:sp>
      <p:sp>
        <p:nvSpPr>
          <p:cNvPr id="9" name="Title 1"/>
          <p:cNvSpPr>
            <a:spLocks noGrp="1"/>
          </p:cNvSpPr>
          <p:nvPr>
            <p:ph type="ctrTitle"/>
          </p:nvPr>
        </p:nvSpPr>
        <p:spPr bwMode="gray">
          <a:xfrm>
            <a:off x="1026053" y="2808042"/>
            <a:ext cx="6048376" cy="620683"/>
          </a:xfrm>
          <a:prstGeom prst="rect">
            <a:avLst/>
          </a:prstGeom>
          <a:noFill/>
        </p:spPr>
        <p:txBody>
          <a:bodyPr lIns="0" tIns="0" rIns="0" bIns="0" anchor="b">
            <a:spAutoFit/>
          </a:bodyPr>
          <a:lstStyle>
            <a:lvl1pPr algn="l" defTabSz="914400" rtl="0" eaLnBrk="1" latinLnBrk="0" hangingPunct="1">
              <a:lnSpc>
                <a:spcPct val="90000"/>
              </a:lnSpc>
              <a:spcBef>
                <a:spcPct val="0"/>
              </a:spcBef>
              <a:buNone/>
              <a:defRPr lang="en-US" sz="4400" kern="1200" dirty="0">
                <a:solidFill>
                  <a:schemeClr val="accent3"/>
                </a:solidFill>
                <a:latin typeface="Arial"/>
                <a:ea typeface="+mj-ea"/>
                <a:cs typeface="Arial"/>
              </a:defRPr>
            </a:lvl1pPr>
          </a:lstStyle>
          <a:p>
            <a:pPr lvl="0"/>
            <a:r>
              <a:rPr lang="en-US" noProof="0" smtClean="0"/>
              <a:t>Click to edit Master title style</a:t>
            </a:r>
            <a:endParaRPr lang="en-US" noProof="0" dirty="0"/>
          </a:p>
        </p:txBody>
      </p:sp>
      <p:sp>
        <p:nvSpPr>
          <p:cNvPr id="10" name="Content Placeholder 3"/>
          <p:cNvSpPr>
            <a:spLocks noGrp="1"/>
          </p:cNvSpPr>
          <p:nvPr>
            <p:ph sz="quarter" idx="10"/>
          </p:nvPr>
        </p:nvSpPr>
        <p:spPr bwMode="gray">
          <a:xfrm>
            <a:off x="1034518" y="3515240"/>
            <a:ext cx="6048375" cy="562768"/>
          </a:xfrm>
          <a:prstGeom prst="rect">
            <a:avLst/>
          </a:prstGeom>
          <a:noFill/>
        </p:spPr>
        <p:txBody>
          <a:bodyPr lIns="0" tIns="0" rIns="0" bIns="0">
            <a:noAutofit/>
          </a:bodyPr>
          <a:lstStyle>
            <a:lvl1pPr>
              <a:spcBef>
                <a:spcPts val="1200"/>
              </a:spcBef>
              <a:buClr>
                <a:srgbClr val="1C7B70"/>
              </a:buClr>
              <a:buFontTx/>
              <a:buNone/>
              <a:defRPr sz="2800" baseline="0">
                <a:solidFill>
                  <a:schemeClr val="accent2"/>
                </a:solidFill>
                <a:latin typeface="Arial"/>
                <a:cs typeface="Arial"/>
              </a:defRPr>
            </a:lvl1pPr>
            <a:lvl2pPr>
              <a:spcBef>
                <a:spcPts val="300"/>
              </a:spcBef>
              <a:buClr>
                <a:srgbClr val="1C7B70"/>
              </a:buClr>
              <a:buFontTx/>
              <a:buNone/>
              <a:defRPr sz="2000">
                <a:solidFill>
                  <a:schemeClr val="bg2"/>
                </a:solidFill>
                <a:latin typeface="Arial"/>
                <a:cs typeface="Arial"/>
              </a:defRPr>
            </a:lvl2pPr>
          </a:lstStyle>
          <a:p>
            <a:pPr lvl="0"/>
            <a:r>
              <a:rPr lang="en-US" noProof="0" smtClean="0"/>
              <a:t>Click to edit Master text styles</a:t>
            </a:r>
          </a:p>
        </p:txBody>
      </p:sp>
    </p:spTree>
    <p:extLst>
      <p:ext uri="{BB962C8B-B14F-4D97-AF65-F5344CB8AC3E}">
        <p14:creationId xmlns:p14="http://schemas.microsoft.com/office/powerpoint/2010/main" val="170920764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ivider 3">
    <p:spTree>
      <p:nvGrpSpPr>
        <p:cNvPr id="1" name=""/>
        <p:cNvGrpSpPr/>
        <p:nvPr/>
      </p:nvGrpSpPr>
      <p:grpSpPr>
        <a:xfrm>
          <a:off x="0" y="0"/>
          <a:ext cx="0" cy="0"/>
          <a:chOff x="0" y="0"/>
          <a:chExt cx="0" cy="0"/>
        </a:xfrm>
      </p:grpSpPr>
      <p:sp>
        <p:nvSpPr>
          <p:cNvPr id="3" name="Rectangle 2"/>
          <p:cNvSpPr/>
          <p:nvPr/>
        </p:nvSpPr>
        <p:spPr>
          <a:xfrm>
            <a:off x="0" y="0"/>
            <a:ext cx="9144000" cy="6858000"/>
          </a:xfrm>
          <a:prstGeom prst="rect">
            <a:avLst/>
          </a:prstGeom>
          <a:solidFill>
            <a:srgbClr val="000000"/>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4" name="Rectangle 3"/>
          <p:cNvSpPr/>
          <p:nvPr/>
        </p:nvSpPr>
        <p:spPr bwMode="gray">
          <a:xfrm>
            <a:off x="0" y="6329363"/>
            <a:ext cx="9144000" cy="385762"/>
          </a:xfrm>
          <a:prstGeom prst="rect">
            <a:avLst/>
          </a:prstGeom>
          <a:solidFill>
            <a:srgbClr val="00786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en-US" dirty="0"/>
          </a:p>
        </p:txBody>
      </p:sp>
      <p:sp>
        <p:nvSpPr>
          <p:cNvPr id="5" name="TextBox 12"/>
          <p:cNvSpPr txBox="1">
            <a:spLocks noChangeArrowheads="1"/>
          </p:cNvSpPr>
          <p:nvPr/>
        </p:nvSpPr>
        <p:spPr bwMode="gray">
          <a:xfrm flipH="1">
            <a:off x="8553450" y="6723063"/>
            <a:ext cx="533400" cy="122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fontAlgn="base">
              <a:spcBef>
                <a:spcPct val="0"/>
              </a:spcBef>
              <a:spcAft>
                <a:spcPct val="0"/>
              </a:spcAft>
              <a:defRPr>
                <a:solidFill>
                  <a:schemeClr val="tx1"/>
                </a:solidFill>
                <a:latin typeface="Arial" pitchFamily="34" charset="0"/>
                <a:ea typeface="ＭＳ Ｐゴシック" pitchFamily="34" charset="-128"/>
              </a:defRPr>
            </a:lvl6pPr>
            <a:lvl7pPr marL="2971800" indent="-228600" fontAlgn="base">
              <a:spcBef>
                <a:spcPct val="0"/>
              </a:spcBef>
              <a:spcAft>
                <a:spcPct val="0"/>
              </a:spcAft>
              <a:defRPr>
                <a:solidFill>
                  <a:schemeClr val="tx1"/>
                </a:solidFill>
                <a:latin typeface="Arial" pitchFamily="34" charset="0"/>
                <a:ea typeface="ＭＳ Ｐゴシック" pitchFamily="34" charset="-128"/>
              </a:defRPr>
            </a:lvl7pPr>
            <a:lvl8pPr marL="3429000" indent="-228600" fontAlgn="base">
              <a:spcBef>
                <a:spcPct val="0"/>
              </a:spcBef>
              <a:spcAft>
                <a:spcPct val="0"/>
              </a:spcAft>
              <a:defRPr>
                <a:solidFill>
                  <a:schemeClr val="tx1"/>
                </a:solidFill>
                <a:latin typeface="Arial" pitchFamily="34" charset="0"/>
                <a:ea typeface="ＭＳ Ｐゴシック" pitchFamily="34" charset="-128"/>
              </a:defRPr>
            </a:lvl8pPr>
            <a:lvl9pPr marL="3886200" indent="-228600" fontAlgn="base">
              <a:spcBef>
                <a:spcPct val="0"/>
              </a:spcBef>
              <a:spcAft>
                <a:spcPct val="0"/>
              </a:spcAft>
              <a:defRPr>
                <a:solidFill>
                  <a:schemeClr val="tx1"/>
                </a:solidFill>
                <a:latin typeface="Arial" pitchFamily="34" charset="0"/>
                <a:ea typeface="ＭＳ Ｐゴシック" pitchFamily="34" charset="-128"/>
              </a:defRPr>
            </a:lvl9pPr>
          </a:lstStyle>
          <a:p>
            <a:pPr algn="r" defTabSz="914400"/>
            <a:fld id="{36004974-27D9-4DBF-BE4A-CF430ACA242F}" type="slidenum">
              <a:rPr lang="en-US" altLang="en-US" sz="800">
                <a:solidFill>
                  <a:srgbClr val="7F7F7F"/>
                </a:solidFill>
                <a:cs typeface="Arial" pitchFamily="34" charset="0"/>
              </a:rPr>
              <a:pPr algn="r" defTabSz="914400"/>
              <a:t>‹#›</a:t>
            </a:fld>
            <a:endParaRPr lang="en-US" altLang="en-US" sz="800">
              <a:solidFill>
                <a:srgbClr val="7F7F7F"/>
              </a:solidFill>
              <a:cs typeface="Arial" pitchFamily="34" charset="0"/>
            </a:endParaRPr>
          </a:p>
        </p:txBody>
      </p:sp>
      <p:pic>
        <p:nvPicPr>
          <p:cNvPr id="6" name="Picture 13" descr="Pivotal_Logo_white.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950200" y="6399213"/>
            <a:ext cx="957263" cy="219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6"/>
          <p:cNvSpPr txBox="1"/>
          <p:nvPr/>
        </p:nvSpPr>
        <p:spPr bwMode="gray">
          <a:xfrm>
            <a:off x="349250" y="6726238"/>
            <a:ext cx="2274888" cy="92333"/>
          </a:xfrm>
          <a:prstGeom prst="rect">
            <a:avLst/>
          </a:prstGeom>
          <a:noFill/>
        </p:spPr>
        <p:txBody>
          <a:bodyPr lIns="0" tIns="0" rIns="0" bIns="0">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defTabSz="457200" fontAlgn="base">
              <a:spcBef>
                <a:spcPct val="0"/>
              </a:spcBef>
              <a:spcAft>
                <a:spcPct val="0"/>
              </a:spcAft>
              <a:defRPr>
                <a:solidFill>
                  <a:schemeClr val="tx1"/>
                </a:solidFill>
                <a:latin typeface="Arial" pitchFamily="34" charset="0"/>
                <a:ea typeface="ＭＳ Ｐゴシック" pitchFamily="34" charset="-128"/>
              </a:defRPr>
            </a:lvl6pPr>
            <a:lvl7pPr marL="2971800" indent="-228600" defTabSz="457200" fontAlgn="base">
              <a:spcBef>
                <a:spcPct val="0"/>
              </a:spcBef>
              <a:spcAft>
                <a:spcPct val="0"/>
              </a:spcAft>
              <a:defRPr>
                <a:solidFill>
                  <a:schemeClr val="tx1"/>
                </a:solidFill>
                <a:latin typeface="Arial" pitchFamily="34" charset="0"/>
                <a:ea typeface="ＭＳ Ｐゴシック" pitchFamily="34" charset="-128"/>
              </a:defRPr>
            </a:lvl7pPr>
            <a:lvl8pPr marL="3429000" indent="-228600" defTabSz="457200" fontAlgn="base">
              <a:spcBef>
                <a:spcPct val="0"/>
              </a:spcBef>
              <a:spcAft>
                <a:spcPct val="0"/>
              </a:spcAft>
              <a:defRPr>
                <a:solidFill>
                  <a:schemeClr val="tx1"/>
                </a:solidFill>
                <a:latin typeface="Arial" pitchFamily="34" charset="0"/>
                <a:ea typeface="ＭＳ Ｐゴシック" pitchFamily="34" charset="-128"/>
              </a:defRPr>
            </a:lvl8pPr>
            <a:lvl9pPr marL="3886200" indent="-228600" defTabSz="457200" fontAlgn="base">
              <a:spcBef>
                <a:spcPct val="0"/>
              </a:spcBef>
              <a:spcAft>
                <a:spcPct val="0"/>
              </a:spcAft>
              <a:defRPr>
                <a:solidFill>
                  <a:schemeClr val="tx1"/>
                </a:solidFill>
                <a:latin typeface="Arial" pitchFamily="34" charset="0"/>
                <a:ea typeface="ＭＳ Ｐゴシック" pitchFamily="34" charset="-128"/>
              </a:defRPr>
            </a:lvl9pPr>
          </a:lstStyle>
          <a:p>
            <a:r>
              <a:rPr lang="en-US" altLang="en-US" sz="600" dirty="0">
                <a:solidFill>
                  <a:srgbClr val="7F7F7F"/>
                </a:solidFill>
                <a:cs typeface="Arial" pitchFamily="34" charset="0"/>
              </a:rPr>
              <a:t>©  </a:t>
            </a:r>
            <a:r>
              <a:rPr lang="en-US" altLang="en-US" sz="600" dirty="0" smtClean="0">
                <a:solidFill>
                  <a:srgbClr val="7F7F7F"/>
                </a:solidFill>
                <a:cs typeface="Arial" pitchFamily="34" charset="0"/>
              </a:rPr>
              <a:t>2015 </a:t>
            </a:r>
            <a:r>
              <a:rPr lang="en-US" altLang="en-US" sz="600" dirty="0">
                <a:solidFill>
                  <a:srgbClr val="7F7F7F"/>
                </a:solidFill>
                <a:cs typeface="Arial" pitchFamily="34" charset="0"/>
              </a:rPr>
              <a:t>Pivotal Software, Inc.  All rights reserved.</a:t>
            </a:r>
          </a:p>
        </p:txBody>
      </p:sp>
      <p:sp>
        <p:nvSpPr>
          <p:cNvPr id="8" name="Title 1"/>
          <p:cNvSpPr>
            <a:spLocks noGrp="1"/>
          </p:cNvSpPr>
          <p:nvPr>
            <p:ph type="ctrTitle"/>
          </p:nvPr>
        </p:nvSpPr>
        <p:spPr bwMode="gray">
          <a:xfrm>
            <a:off x="670455" y="2293644"/>
            <a:ext cx="6048376" cy="1354217"/>
          </a:xfrm>
          <a:prstGeom prst="rect">
            <a:avLst/>
          </a:prstGeom>
          <a:noFill/>
          <a:effectLst>
            <a:reflection stA="50000" endPos="75000" dist="12700" dir="5400000" sy="-100000" algn="bl" rotWithShape="0"/>
          </a:effectLst>
        </p:spPr>
        <p:txBody>
          <a:bodyPr lIns="0" tIns="0" rIns="0" bIns="0" anchor="b">
            <a:spAutoFit/>
          </a:bodyPr>
          <a:lstStyle>
            <a:lvl1pPr algn="l" defTabSz="914400" rtl="0" eaLnBrk="1" latinLnBrk="0" hangingPunct="1">
              <a:lnSpc>
                <a:spcPct val="90000"/>
              </a:lnSpc>
              <a:spcBef>
                <a:spcPct val="0"/>
              </a:spcBef>
              <a:buNone/>
              <a:defRPr lang="en-US" sz="9600" kern="1200" dirty="0">
                <a:solidFill>
                  <a:srgbClr val="008881"/>
                </a:solidFill>
                <a:latin typeface="Arial"/>
                <a:ea typeface="+mj-ea"/>
                <a:cs typeface="Arial"/>
              </a:defRPr>
            </a:lvl1pPr>
          </a:lstStyle>
          <a:p>
            <a:pPr lvl="0"/>
            <a:r>
              <a:rPr lang="en-US" noProof="0" smtClean="0"/>
              <a:t>Click to edit Master title style</a:t>
            </a:r>
            <a:endParaRPr lang="en-US" noProof="0" dirty="0"/>
          </a:p>
        </p:txBody>
      </p:sp>
    </p:spTree>
    <p:extLst>
      <p:ext uri="{BB962C8B-B14F-4D97-AF65-F5344CB8AC3E}">
        <p14:creationId xmlns:p14="http://schemas.microsoft.com/office/powerpoint/2010/main" val="186692864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2_Blank">
    <p:spTree>
      <p:nvGrpSpPr>
        <p:cNvPr id="1" name=""/>
        <p:cNvGrpSpPr/>
        <p:nvPr/>
      </p:nvGrpSpPr>
      <p:grpSpPr>
        <a:xfrm>
          <a:off x="0" y="0"/>
          <a:ext cx="0" cy="0"/>
          <a:chOff x="0" y="0"/>
          <a:chExt cx="0" cy="0"/>
        </a:xfrm>
      </p:grpSpPr>
      <p:sp>
        <p:nvSpPr>
          <p:cNvPr id="2" name="Rectangle 1"/>
          <p:cNvSpPr/>
          <p:nvPr/>
        </p:nvSpPr>
        <p:spPr>
          <a:xfrm>
            <a:off x="0" y="0"/>
            <a:ext cx="9144000" cy="6858000"/>
          </a:xfrm>
          <a:prstGeom prst="rect">
            <a:avLst/>
          </a:prstGeom>
          <a:solidFill>
            <a:srgbClr val="000000"/>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3" name="Picture 11" descr="EMC-no-tag_white_RGB-150dpi.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001838" y="2228850"/>
            <a:ext cx="5153025" cy="1362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12"/>
          <p:cNvSpPr txBox="1">
            <a:spLocks noChangeArrowheads="1"/>
          </p:cNvSpPr>
          <p:nvPr/>
        </p:nvSpPr>
        <p:spPr bwMode="auto">
          <a:xfrm>
            <a:off x="1733550" y="3760788"/>
            <a:ext cx="5689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defTabSz="457200" fontAlgn="base">
              <a:spcBef>
                <a:spcPct val="0"/>
              </a:spcBef>
              <a:spcAft>
                <a:spcPct val="0"/>
              </a:spcAft>
              <a:defRPr>
                <a:solidFill>
                  <a:schemeClr val="tx1"/>
                </a:solidFill>
                <a:latin typeface="Arial" pitchFamily="34" charset="0"/>
                <a:ea typeface="ＭＳ Ｐゴシック" pitchFamily="34" charset="-128"/>
              </a:defRPr>
            </a:lvl6pPr>
            <a:lvl7pPr marL="2971800" indent="-228600" defTabSz="457200" fontAlgn="base">
              <a:spcBef>
                <a:spcPct val="0"/>
              </a:spcBef>
              <a:spcAft>
                <a:spcPct val="0"/>
              </a:spcAft>
              <a:defRPr>
                <a:solidFill>
                  <a:schemeClr val="tx1"/>
                </a:solidFill>
                <a:latin typeface="Arial" pitchFamily="34" charset="0"/>
                <a:ea typeface="ＭＳ Ｐゴシック" pitchFamily="34" charset="-128"/>
              </a:defRPr>
            </a:lvl7pPr>
            <a:lvl8pPr marL="3429000" indent="-228600" defTabSz="457200" fontAlgn="base">
              <a:spcBef>
                <a:spcPct val="0"/>
              </a:spcBef>
              <a:spcAft>
                <a:spcPct val="0"/>
              </a:spcAft>
              <a:defRPr>
                <a:solidFill>
                  <a:schemeClr val="tx1"/>
                </a:solidFill>
                <a:latin typeface="Arial" pitchFamily="34" charset="0"/>
                <a:ea typeface="ＭＳ Ｐゴシック" pitchFamily="34" charset="-128"/>
              </a:defRPr>
            </a:lvl8pPr>
            <a:lvl9pPr marL="3886200" indent="-228600" defTabSz="457200" fontAlgn="base">
              <a:spcBef>
                <a:spcPct val="0"/>
              </a:spcBef>
              <a:spcAft>
                <a:spcPct val="0"/>
              </a:spcAft>
              <a:defRPr>
                <a:solidFill>
                  <a:schemeClr val="tx1"/>
                </a:solidFill>
                <a:latin typeface="Arial" pitchFamily="34" charset="0"/>
                <a:ea typeface="ＭＳ Ｐゴシック" pitchFamily="34" charset="-128"/>
              </a:defRPr>
            </a:lvl9pPr>
          </a:lstStyle>
          <a:p>
            <a:pPr algn="ctr"/>
            <a:r>
              <a:rPr lang="en-US" altLang="en-US" sz="2400">
                <a:solidFill>
                  <a:srgbClr val="F27C3A"/>
                </a:solidFill>
                <a:cs typeface="Arial" pitchFamily="34" charset="0"/>
              </a:rPr>
              <a:t>A NEW </a:t>
            </a:r>
            <a:r>
              <a:rPr lang="en-US" altLang="en-US" sz="2300">
                <a:solidFill>
                  <a:srgbClr val="F27C3A"/>
                </a:solidFill>
                <a:cs typeface="Arial" pitchFamily="34" charset="0"/>
              </a:rPr>
              <a:t>PLATFORM</a:t>
            </a:r>
            <a:r>
              <a:rPr lang="en-US" altLang="en-US" sz="2400">
                <a:solidFill>
                  <a:srgbClr val="F27C3A"/>
                </a:solidFill>
                <a:cs typeface="Arial" pitchFamily="34" charset="0"/>
              </a:rPr>
              <a:t> </a:t>
            </a:r>
            <a:r>
              <a:rPr lang="en-US" altLang="en-US" sz="2400">
                <a:solidFill>
                  <a:srgbClr val="3EA7BC"/>
                </a:solidFill>
                <a:cs typeface="Arial" pitchFamily="34" charset="0"/>
              </a:rPr>
              <a:t>FOR A NEW ERA</a:t>
            </a:r>
          </a:p>
        </p:txBody>
      </p:sp>
    </p:spTree>
    <p:extLst>
      <p:ext uri="{BB962C8B-B14F-4D97-AF65-F5344CB8AC3E}">
        <p14:creationId xmlns:p14="http://schemas.microsoft.com/office/powerpoint/2010/main" val="28669221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Pivotal Title Slide">
    <p:bg>
      <p:bgPr>
        <a:solidFill>
          <a:schemeClr val="accent1"/>
        </a:solidFill>
        <a:effectLst/>
      </p:bgPr>
    </p:bg>
    <p:spTree>
      <p:nvGrpSpPr>
        <p:cNvPr id="1" name="Shape 9"/>
        <p:cNvGrpSpPr/>
        <p:nvPr/>
      </p:nvGrpSpPr>
      <p:grpSpPr>
        <a:xfrm>
          <a:off x="0" y="0"/>
          <a:ext cx="0" cy="0"/>
          <a:chOff x="0" y="0"/>
          <a:chExt cx="0" cy="0"/>
        </a:xfrm>
      </p:grpSpPr>
      <p:sp>
        <p:nvSpPr>
          <p:cNvPr id="10" name="Shape 10"/>
          <p:cNvSpPr/>
          <p:nvPr/>
        </p:nvSpPr>
        <p:spPr>
          <a:xfrm>
            <a:off x="0" y="3"/>
            <a:ext cx="9144000" cy="6857999"/>
          </a:xfrm>
          <a:prstGeom prst="rect">
            <a:avLst/>
          </a:prstGeom>
          <a:solidFill>
            <a:srgbClr val="000000"/>
          </a:solidFill>
          <a:ln>
            <a:noFill/>
          </a:ln>
        </p:spPr>
        <p:txBody>
          <a:bodyPr lIns="91425" tIns="45700" rIns="91425" bIns="45700" anchor="ctr" anchorCtr="0">
            <a:noAutofit/>
          </a:bodyPr>
          <a:lstStyle/>
          <a:p>
            <a:pPr algn="ctr" defTabSz="914400" fontAlgn="auto">
              <a:spcBef>
                <a:spcPts val="0"/>
              </a:spcBef>
              <a:spcAft>
                <a:spcPts val="0"/>
              </a:spcAft>
            </a:pPr>
            <a:endParaRPr kern="0">
              <a:solidFill>
                <a:srgbClr val="FFFFFF"/>
              </a:solidFill>
              <a:latin typeface="Arial"/>
              <a:ea typeface="Arial"/>
              <a:cs typeface="Arial"/>
              <a:sym typeface="Arial"/>
              <a:rtl val="0"/>
            </a:endParaRPr>
          </a:p>
        </p:txBody>
      </p:sp>
      <p:pic>
        <p:nvPicPr>
          <p:cNvPr id="11" name="Shape 11"/>
          <p:cNvPicPr preferRelativeResize="0"/>
          <p:nvPr/>
        </p:nvPicPr>
        <p:blipFill rotWithShape="1">
          <a:blip r:embed="rId2">
            <a:alphaModFix amt="31000"/>
          </a:blip>
          <a:srcRect/>
          <a:stretch/>
        </p:blipFill>
        <p:spPr>
          <a:xfrm>
            <a:off x="1934114" y="1936437"/>
            <a:ext cx="5152499" cy="1816799"/>
          </a:xfrm>
          <a:prstGeom prst="rect">
            <a:avLst/>
          </a:prstGeom>
          <a:noFill/>
          <a:ln>
            <a:noFill/>
          </a:ln>
        </p:spPr>
      </p:pic>
      <p:sp>
        <p:nvSpPr>
          <p:cNvPr id="12" name="Shape 12"/>
          <p:cNvSpPr txBox="1"/>
          <p:nvPr/>
        </p:nvSpPr>
        <p:spPr>
          <a:xfrm>
            <a:off x="1701805" y="3979337"/>
            <a:ext cx="5689499" cy="635999"/>
          </a:xfrm>
          <a:prstGeom prst="rect">
            <a:avLst/>
          </a:prstGeom>
          <a:noFill/>
          <a:ln>
            <a:noFill/>
          </a:ln>
        </p:spPr>
        <p:txBody>
          <a:bodyPr lIns="91425" tIns="45700" rIns="91425" bIns="45700" anchor="t" anchorCtr="0">
            <a:noAutofit/>
          </a:bodyPr>
          <a:lstStyle/>
          <a:p>
            <a:pPr algn="ctr" defTabSz="914400" fontAlgn="auto">
              <a:spcBef>
                <a:spcPts val="0"/>
              </a:spcBef>
              <a:spcAft>
                <a:spcPts val="0"/>
              </a:spcAft>
              <a:buSzPct val="25000"/>
            </a:pPr>
            <a:r>
              <a:rPr lang="en" sz="2400" kern="0">
                <a:solidFill>
                  <a:srgbClr val="F16F3B"/>
                </a:solidFill>
                <a:latin typeface="Arial"/>
                <a:ea typeface="Arial"/>
                <a:cs typeface="Arial"/>
                <a:sym typeface="Arial"/>
                <a:rtl val="0"/>
              </a:rPr>
              <a:t>A NEW</a:t>
            </a:r>
            <a:r>
              <a:rPr lang="en" sz="2400" kern="0">
                <a:solidFill>
                  <a:srgbClr val="E96C42"/>
                </a:solidFill>
                <a:latin typeface="Arial"/>
                <a:ea typeface="Arial"/>
                <a:cs typeface="Arial"/>
                <a:sym typeface="Arial"/>
                <a:rtl val="0"/>
              </a:rPr>
              <a:t> </a:t>
            </a:r>
            <a:r>
              <a:rPr lang="en" sz="2300" kern="0">
                <a:solidFill>
                  <a:srgbClr val="AEBF2F"/>
                </a:solidFill>
                <a:latin typeface="Arial"/>
                <a:ea typeface="Arial"/>
                <a:cs typeface="Arial"/>
                <a:sym typeface="Arial"/>
                <a:rtl val="0"/>
              </a:rPr>
              <a:t>PLATFORM</a:t>
            </a:r>
            <a:r>
              <a:rPr lang="en" sz="2400" kern="0">
                <a:solidFill>
                  <a:srgbClr val="4D4D4D"/>
                </a:solidFill>
                <a:latin typeface="Arial"/>
                <a:ea typeface="Arial"/>
                <a:cs typeface="Arial"/>
                <a:sym typeface="Arial"/>
                <a:rtl val="0"/>
              </a:rPr>
              <a:t> </a:t>
            </a:r>
            <a:r>
              <a:rPr lang="en" sz="2400" kern="0">
                <a:solidFill>
                  <a:srgbClr val="3EA7BC"/>
                </a:solidFill>
                <a:latin typeface="Arial"/>
                <a:ea typeface="Arial"/>
                <a:cs typeface="Arial"/>
                <a:sym typeface="Arial"/>
                <a:rtl val="0"/>
              </a:rPr>
              <a:t>FOR A NEW ERA</a:t>
            </a:r>
          </a:p>
        </p:txBody>
      </p:sp>
      <p:sp>
        <p:nvSpPr>
          <p:cNvPr id="13" name="Shape 13"/>
          <p:cNvSpPr/>
          <p:nvPr/>
        </p:nvSpPr>
        <p:spPr>
          <a:xfrm>
            <a:off x="0" y="3"/>
            <a:ext cx="9144000" cy="6857999"/>
          </a:xfrm>
          <a:prstGeom prst="rect">
            <a:avLst/>
          </a:prstGeom>
          <a:solidFill>
            <a:srgbClr val="000000"/>
          </a:solidFill>
          <a:ln>
            <a:noFill/>
          </a:ln>
        </p:spPr>
        <p:txBody>
          <a:bodyPr lIns="91425" tIns="45700" rIns="91425" bIns="45700" anchor="ctr" anchorCtr="0">
            <a:noAutofit/>
          </a:bodyPr>
          <a:lstStyle/>
          <a:p>
            <a:pPr algn="ctr" defTabSz="914400" fontAlgn="auto">
              <a:spcBef>
                <a:spcPts val="0"/>
              </a:spcBef>
              <a:spcAft>
                <a:spcPts val="0"/>
              </a:spcAft>
            </a:pPr>
            <a:endParaRPr kern="0">
              <a:solidFill>
                <a:srgbClr val="FFFFFF"/>
              </a:solidFill>
              <a:latin typeface="Arial"/>
              <a:ea typeface="Arial"/>
              <a:cs typeface="Arial"/>
              <a:sym typeface="Arial"/>
              <a:rtl val="0"/>
            </a:endParaRPr>
          </a:p>
        </p:txBody>
      </p:sp>
      <p:pic>
        <p:nvPicPr>
          <p:cNvPr id="14" name="Shape 14"/>
          <p:cNvPicPr preferRelativeResize="0"/>
          <p:nvPr/>
        </p:nvPicPr>
        <p:blipFill rotWithShape="1">
          <a:blip r:embed="rId2">
            <a:alphaModFix amt="31000"/>
          </a:blip>
          <a:srcRect/>
          <a:stretch/>
        </p:blipFill>
        <p:spPr>
          <a:xfrm>
            <a:off x="1934114" y="1936437"/>
            <a:ext cx="5152499" cy="1816799"/>
          </a:xfrm>
          <a:prstGeom prst="rect">
            <a:avLst/>
          </a:prstGeom>
          <a:noFill/>
          <a:ln>
            <a:noFill/>
          </a:ln>
        </p:spPr>
      </p:pic>
      <p:sp>
        <p:nvSpPr>
          <p:cNvPr id="15" name="Shape 15"/>
          <p:cNvSpPr txBox="1"/>
          <p:nvPr/>
        </p:nvSpPr>
        <p:spPr>
          <a:xfrm>
            <a:off x="1701805" y="3979337"/>
            <a:ext cx="5689499" cy="635999"/>
          </a:xfrm>
          <a:prstGeom prst="rect">
            <a:avLst/>
          </a:prstGeom>
          <a:noFill/>
          <a:ln>
            <a:noFill/>
          </a:ln>
        </p:spPr>
        <p:txBody>
          <a:bodyPr lIns="91425" tIns="45700" rIns="91425" bIns="45700" anchor="t" anchorCtr="0">
            <a:noAutofit/>
          </a:bodyPr>
          <a:lstStyle/>
          <a:p>
            <a:pPr algn="ctr" defTabSz="914400" fontAlgn="auto">
              <a:spcBef>
                <a:spcPts val="0"/>
              </a:spcBef>
              <a:spcAft>
                <a:spcPts val="0"/>
              </a:spcAft>
              <a:buSzPct val="25000"/>
            </a:pPr>
            <a:r>
              <a:rPr lang="en" sz="2400" kern="0">
                <a:solidFill>
                  <a:srgbClr val="F16F3B"/>
                </a:solidFill>
                <a:latin typeface="Arial"/>
                <a:ea typeface="Arial"/>
                <a:cs typeface="Arial"/>
                <a:sym typeface="Arial"/>
                <a:rtl val="0"/>
              </a:rPr>
              <a:t>A NEW</a:t>
            </a:r>
            <a:r>
              <a:rPr lang="en" sz="2400" kern="0">
                <a:solidFill>
                  <a:srgbClr val="E96C42"/>
                </a:solidFill>
                <a:latin typeface="Arial"/>
                <a:ea typeface="Arial"/>
                <a:cs typeface="Arial"/>
                <a:sym typeface="Arial"/>
                <a:rtl val="0"/>
              </a:rPr>
              <a:t> </a:t>
            </a:r>
            <a:r>
              <a:rPr lang="en" sz="2300" kern="0">
                <a:solidFill>
                  <a:srgbClr val="AEBF2F"/>
                </a:solidFill>
                <a:latin typeface="Arial"/>
                <a:ea typeface="Arial"/>
                <a:cs typeface="Arial"/>
                <a:sym typeface="Arial"/>
                <a:rtl val="0"/>
              </a:rPr>
              <a:t>PLATFORM</a:t>
            </a:r>
            <a:r>
              <a:rPr lang="en" sz="2400" kern="0">
                <a:solidFill>
                  <a:srgbClr val="4D4D4D"/>
                </a:solidFill>
                <a:latin typeface="Arial"/>
                <a:ea typeface="Arial"/>
                <a:cs typeface="Arial"/>
                <a:sym typeface="Arial"/>
                <a:rtl val="0"/>
              </a:rPr>
              <a:t> </a:t>
            </a:r>
            <a:r>
              <a:rPr lang="en" sz="2400" kern="0">
                <a:solidFill>
                  <a:srgbClr val="3EA7BC"/>
                </a:solidFill>
                <a:latin typeface="Arial"/>
                <a:ea typeface="Arial"/>
                <a:cs typeface="Arial"/>
                <a:sym typeface="Arial"/>
                <a:rtl val="0"/>
              </a:rPr>
              <a:t>FOR A NEW ERA</a:t>
            </a:r>
          </a:p>
        </p:txBody>
      </p:sp>
    </p:spTree>
    <p:extLst>
      <p:ext uri="{BB962C8B-B14F-4D97-AF65-F5344CB8AC3E}">
        <p14:creationId xmlns:p14="http://schemas.microsoft.com/office/powerpoint/2010/main" val="244781743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rgbClr val="000000"/>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srgbClr val="FFFFFF"/>
              </a:solidFill>
              <a:latin typeface="Arial"/>
            </a:endParaRPr>
          </a:p>
        </p:txBody>
      </p:sp>
      <p:sp>
        <p:nvSpPr>
          <p:cNvPr id="6" name="Rectangle 5"/>
          <p:cNvSpPr/>
          <p:nvPr/>
        </p:nvSpPr>
        <p:spPr bwMode="gray">
          <a:xfrm>
            <a:off x="0" y="6329364"/>
            <a:ext cx="9144000" cy="385763"/>
          </a:xfrm>
          <a:prstGeom prst="rect">
            <a:avLst/>
          </a:prstGeom>
          <a:solidFill>
            <a:srgbClr val="00786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en-US" dirty="0">
              <a:solidFill>
                <a:srgbClr val="FFFFFF"/>
              </a:solidFill>
              <a:latin typeface="Arial"/>
            </a:endParaRPr>
          </a:p>
        </p:txBody>
      </p:sp>
      <p:sp>
        <p:nvSpPr>
          <p:cNvPr id="7" name="TextBox 12"/>
          <p:cNvSpPr txBox="1">
            <a:spLocks noChangeArrowheads="1"/>
          </p:cNvSpPr>
          <p:nvPr/>
        </p:nvSpPr>
        <p:spPr bwMode="gray">
          <a:xfrm flipH="1">
            <a:off x="8553450" y="6723066"/>
            <a:ext cx="533400"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fontAlgn="base">
              <a:spcBef>
                <a:spcPct val="0"/>
              </a:spcBef>
              <a:spcAft>
                <a:spcPct val="0"/>
              </a:spcAft>
              <a:defRPr>
                <a:solidFill>
                  <a:schemeClr val="tx1"/>
                </a:solidFill>
                <a:latin typeface="Arial" pitchFamily="34" charset="0"/>
                <a:ea typeface="ＭＳ Ｐゴシック" pitchFamily="34" charset="-128"/>
              </a:defRPr>
            </a:lvl6pPr>
            <a:lvl7pPr marL="2971800" indent="-228600" fontAlgn="base">
              <a:spcBef>
                <a:spcPct val="0"/>
              </a:spcBef>
              <a:spcAft>
                <a:spcPct val="0"/>
              </a:spcAft>
              <a:defRPr>
                <a:solidFill>
                  <a:schemeClr val="tx1"/>
                </a:solidFill>
                <a:latin typeface="Arial" pitchFamily="34" charset="0"/>
                <a:ea typeface="ＭＳ Ｐゴシック" pitchFamily="34" charset="-128"/>
              </a:defRPr>
            </a:lvl7pPr>
            <a:lvl8pPr marL="3429000" indent="-228600" fontAlgn="base">
              <a:spcBef>
                <a:spcPct val="0"/>
              </a:spcBef>
              <a:spcAft>
                <a:spcPct val="0"/>
              </a:spcAft>
              <a:defRPr>
                <a:solidFill>
                  <a:schemeClr val="tx1"/>
                </a:solidFill>
                <a:latin typeface="Arial" pitchFamily="34" charset="0"/>
                <a:ea typeface="ＭＳ Ｐゴシック" pitchFamily="34" charset="-128"/>
              </a:defRPr>
            </a:lvl8pPr>
            <a:lvl9pPr marL="3886200" indent="-228600" fontAlgn="base">
              <a:spcBef>
                <a:spcPct val="0"/>
              </a:spcBef>
              <a:spcAft>
                <a:spcPct val="0"/>
              </a:spcAft>
              <a:defRPr>
                <a:solidFill>
                  <a:schemeClr val="tx1"/>
                </a:solidFill>
                <a:latin typeface="Arial" pitchFamily="34" charset="0"/>
                <a:ea typeface="ＭＳ Ｐゴシック" pitchFamily="34" charset="-128"/>
              </a:defRPr>
            </a:lvl9pPr>
          </a:lstStyle>
          <a:p>
            <a:pPr algn="r" defTabSz="914400"/>
            <a:fld id="{3D745134-AD03-4A89-A9DB-EB83690C3E8B}" type="slidenum">
              <a:rPr lang="en-US" altLang="en-US" sz="800">
                <a:solidFill>
                  <a:srgbClr val="7F7F7F"/>
                </a:solidFill>
                <a:cs typeface="Arial" pitchFamily="34" charset="0"/>
              </a:rPr>
              <a:pPr algn="r" defTabSz="914400"/>
              <a:t>‹#›</a:t>
            </a:fld>
            <a:endParaRPr lang="en-US" altLang="en-US" sz="800">
              <a:solidFill>
                <a:srgbClr val="7F7F7F"/>
              </a:solidFill>
              <a:cs typeface="Arial" pitchFamily="34" charset="0"/>
            </a:endParaRPr>
          </a:p>
        </p:txBody>
      </p:sp>
      <p:pic>
        <p:nvPicPr>
          <p:cNvPr id="8" name="Picture 13" descr="Pivotal_Logo_white.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950204" y="6399213"/>
            <a:ext cx="957263" cy="219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8"/>
          <p:cNvSpPr txBox="1"/>
          <p:nvPr/>
        </p:nvSpPr>
        <p:spPr bwMode="gray">
          <a:xfrm>
            <a:off x="349250" y="6726241"/>
            <a:ext cx="2274888" cy="92333"/>
          </a:xfrm>
          <a:prstGeom prst="rect">
            <a:avLst/>
          </a:prstGeom>
          <a:noFill/>
        </p:spPr>
        <p:txBody>
          <a:bodyPr lIns="0" tIns="0" rIns="0" bIns="0">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defTabSz="457200" fontAlgn="base">
              <a:spcBef>
                <a:spcPct val="0"/>
              </a:spcBef>
              <a:spcAft>
                <a:spcPct val="0"/>
              </a:spcAft>
              <a:defRPr>
                <a:solidFill>
                  <a:schemeClr val="tx1"/>
                </a:solidFill>
                <a:latin typeface="Arial" pitchFamily="34" charset="0"/>
                <a:ea typeface="ＭＳ Ｐゴシック" pitchFamily="34" charset="-128"/>
              </a:defRPr>
            </a:lvl6pPr>
            <a:lvl7pPr marL="2971800" indent="-228600" defTabSz="457200" fontAlgn="base">
              <a:spcBef>
                <a:spcPct val="0"/>
              </a:spcBef>
              <a:spcAft>
                <a:spcPct val="0"/>
              </a:spcAft>
              <a:defRPr>
                <a:solidFill>
                  <a:schemeClr val="tx1"/>
                </a:solidFill>
                <a:latin typeface="Arial" pitchFamily="34" charset="0"/>
                <a:ea typeface="ＭＳ Ｐゴシック" pitchFamily="34" charset="-128"/>
              </a:defRPr>
            </a:lvl7pPr>
            <a:lvl8pPr marL="3429000" indent="-228600" defTabSz="457200" fontAlgn="base">
              <a:spcBef>
                <a:spcPct val="0"/>
              </a:spcBef>
              <a:spcAft>
                <a:spcPct val="0"/>
              </a:spcAft>
              <a:defRPr>
                <a:solidFill>
                  <a:schemeClr val="tx1"/>
                </a:solidFill>
                <a:latin typeface="Arial" pitchFamily="34" charset="0"/>
                <a:ea typeface="ＭＳ Ｐゴシック" pitchFamily="34" charset="-128"/>
              </a:defRPr>
            </a:lvl8pPr>
            <a:lvl9pPr marL="3886200" indent="-228600" defTabSz="457200" fontAlgn="base">
              <a:spcBef>
                <a:spcPct val="0"/>
              </a:spcBef>
              <a:spcAft>
                <a:spcPct val="0"/>
              </a:spcAft>
              <a:defRPr>
                <a:solidFill>
                  <a:schemeClr val="tx1"/>
                </a:solidFill>
                <a:latin typeface="Arial" pitchFamily="34" charset="0"/>
                <a:ea typeface="ＭＳ Ｐゴシック" pitchFamily="34" charset="-128"/>
              </a:defRPr>
            </a:lvl9pPr>
          </a:lstStyle>
          <a:p>
            <a:r>
              <a:rPr lang="en-US" altLang="en-US" sz="600" dirty="0">
                <a:solidFill>
                  <a:srgbClr val="7F7F7F"/>
                </a:solidFill>
                <a:cs typeface="Arial" pitchFamily="34" charset="0"/>
              </a:rPr>
              <a:t>©  </a:t>
            </a:r>
            <a:r>
              <a:rPr lang="en-US" altLang="en-US" sz="600" dirty="0" smtClean="0">
                <a:solidFill>
                  <a:srgbClr val="7F7F7F"/>
                </a:solidFill>
                <a:cs typeface="Arial" pitchFamily="34" charset="0"/>
              </a:rPr>
              <a:t>2015 </a:t>
            </a:r>
            <a:r>
              <a:rPr lang="en-US" altLang="en-US" sz="600" dirty="0">
                <a:solidFill>
                  <a:srgbClr val="7F7F7F"/>
                </a:solidFill>
                <a:cs typeface="Arial" pitchFamily="34" charset="0"/>
              </a:rPr>
              <a:t>Pivotal Software, Inc.  All rights reserved.</a:t>
            </a:r>
          </a:p>
        </p:txBody>
      </p:sp>
      <p:sp>
        <p:nvSpPr>
          <p:cNvPr id="12" name="Title 1"/>
          <p:cNvSpPr>
            <a:spLocks noGrp="1"/>
          </p:cNvSpPr>
          <p:nvPr>
            <p:ph type="ctrTitle"/>
          </p:nvPr>
        </p:nvSpPr>
        <p:spPr bwMode="gray">
          <a:xfrm>
            <a:off x="890589" y="2473230"/>
            <a:ext cx="4384145" cy="1006429"/>
          </a:xfrm>
          <a:prstGeom prst="rect">
            <a:avLst/>
          </a:prstGeom>
          <a:noFill/>
        </p:spPr>
        <p:txBody>
          <a:bodyPr lIns="0" tIns="0" rIns="0" bIns="0" anchor="b">
            <a:spAutoFit/>
          </a:bodyPr>
          <a:lstStyle>
            <a:lvl1pPr>
              <a:lnSpc>
                <a:spcPct val="90000"/>
              </a:lnSpc>
              <a:defRPr sz="3600" b="1" cap="none">
                <a:solidFill>
                  <a:srgbClr val="F16F3B"/>
                </a:solidFill>
                <a:latin typeface="Arial"/>
                <a:cs typeface="Arial"/>
              </a:defRPr>
            </a:lvl1pPr>
          </a:lstStyle>
          <a:p>
            <a:pPr lvl="0"/>
            <a:r>
              <a:rPr lang="en-US" noProof="0" smtClean="0"/>
              <a:t>Click to edit Master title style</a:t>
            </a:r>
            <a:endParaRPr lang="en-US" noProof="0" dirty="0"/>
          </a:p>
        </p:txBody>
      </p:sp>
      <p:sp>
        <p:nvSpPr>
          <p:cNvPr id="13" name="Subtitle 2"/>
          <p:cNvSpPr>
            <a:spLocks noGrp="1"/>
          </p:cNvSpPr>
          <p:nvPr>
            <p:ph type="subTitle" idx="1"/>
          </p:nvPr>
        </p:nvSpPr>
        <p:spPr bwMode="gray">
          <a:xfrm>
            <a:off x="890592" y="3793704"/>
            <a:ext cx="6048375" cy="369332"/>
          </a:xfrm>
          <a:prstGeom prst="rect">
            <a:avLst/>
          </a:prstGeom>
          <a:noFill/>
        </p:spPr>
        <p:txBody>
          <a:bodyPr lIns="0" tIns="0" rIns="0" bIns="0">
            <a:spAutoFit/>
          </a:bodyPr>
          <a:lstStyle>
            <a:lvl1pPr marL="0" indent="0" algn="l">
              <a:spcBef>
                <a:spcPts val="0"/>
              </a:spcBef>
              <a:buNone/>
              <a:defRPr sz="2400">
                <a:solidFill>
                  <a:schemeClr val="accent2"/>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noProof="0" smtClean="0"/>
              <a:t>Click to edit Master subtitle style</a:t>
            </a:r>
            <a:endParaRPr lang="en-US" noProof="0" dirty="0"/>
          </a:p>
        </p:txBody>
      </p:sp>
      <p:sp>
        <p:nvSpPr>
          <p:cNvPr id="14" name="Content Placeholder 6"/>
          <p:cNvSpPr>
            <a:spLocks noGrp="1"/>
          </p:cNvSpPr>
          <p:nvPr>
            <p:ph sz="quarter" idx="11"/>
          </p:nvPr>
        </p:nvSpPr>
        <p:spPr bwMode="gray">
          <a:xfrm>
            <a:off x="908582" y="4870423"/>
            <a:ext cx="5026550" cy="276999"/>
          </a:xfrm>
          <a:prstGeom prst="rect">
            <a:avLst/>
          </a:prstGeom>
          <a:noFill/>
        </p:spPr>
        <p:txBody>
          <a:bodyPr lIns="0" tIns="0" rIns="0" bIns="0" rtlCol="0">
            <a:spAutoFit/>
          </a:bodyPr>
          <a:lstStyle>
            <a:lvl1pPr>
              <a:spcBef>
                <a:spcPts val="0"/>
              </a:spcBef>
              <a:buNone/>
              <a:defRPr kumimoji="0" lang="en-US" sz="1800" b="0" i="0" u="none" strike="noStrike" kern="1200" cap="none" spc="0" normalizeH="0" baseline="0" noProof="0" dirty="0" smtClean="0">
                <a:ln>
                  <a:noFill/>
                </a:ln>
                <a:solidFill>
                  <a:schemeClr val="bg1">
                    <a:lumMod val="50000"/>
                  </a:schemeClr>
                </a:solidFill>
                <a:effectLst/>
                <a:uLnTx/>
                <a:uFillTx/>
                <a:latin typeface="Arial"/>
                <a:ea typeface="+mn-ea"/>
                <a:cs typeface="Arial"/>
              </a:defRPr>
            </a:lvl1pPr>
          </a:lstStyle>
          <a:p>
            <a:pPr lvl="0"/>
            <a:r>
              <a:rPr lang="en-US" noProof="0" smtClean="0"/>
              <a:t>Click to edit Master text styles</a:t>
            </a:r>
          </a:p>
        </p:txBody>
      </p:sp>
    </p:spTree>
    <p:extLst>
      <p:ext uri="{BB962C8B-B14F-4D97-AF65-F5344CB8AC3E}">
        <p14:creationId xmlns:p14="http://schemas.microsoft.com/office/powerpoint/2010/main" val="231208591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lvl1pPr>
              <a:defRPr sz="2400"/>
            </a:lvl1pPr>
            <a:lvl2pPr>
              <a:defRPr sz="2400"/>
            </a:lvl2pPr>
            <a:lvl3pPr>
              <a:defRPr sz="2000"/>
            </a:lvl3pPr>
            <a:lvl4pPr>
              <a:defRPr sz="1800"/>
            </a:lvl4pPr>
            <a:lvl5pPr>
              <a:defRPr sz="16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5358616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lvl1pPr>
              <a:defRPr sz="2400"/>
            </a:lvl1pPr>
            <a:lvl2pPr>
              <a:defRPr sz="2400"/>
            </a:lvl2pPr>
            <a:lvl3pPr>
              <a:defRPr sz="2000"/>
            </a:lvl3pPr>
            <a:lvl4pPr>
              <a:defRPr sz="1800"/>
            </a:lvl4pPr>
            <a:lvl5pPr>
              <a:defRPr sz="16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2"/>
          <p:cNvSpPr>
            <a:spLocks noGrp="1"/>
          </p:cNvSpPr>
          <p:nvPr>
            <p:ph type="body" idx="10"/>
          </p:nvPr>
        </p:nvSpPr>
        <p:spPr bwMode="gray">
          <a:xfrm>
            <a:off x="567275" y="1268269"/>
            <a:ext cx="8119529" cy="346219"/>
          </a:xfrm>
          <a:prstGeom prst="rect">
            <a:avLst/>
          </a:prstGeom>
          <a:noFill/>
        </p:spPr>
        <p:txBody>
          <a:bodyPr lIns="0" tIns="0" rIns="0" bIns="0"/>
          <a:lstStyle>
            <a:lvl1pPr marL="0" indent="0">
              <a:spcBef>
                <a:spcPts val="0"/>
              </a:spcBef>
              <a:buNone/>
              <a:tabLst/>
              <a:defRPr sz="2000" b="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Tree>
    <p:extLst>
      <p:ext uri="{BB962C8B-B14F-4D97-AF65-F5344CB8AC3E}">
        <p14:creationId xmlns:p14="http://schemas.microsoft.com/office/powerpoint/2010/main" val="165589522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1"/>
            <a:ext cx="4038600" cy="4525963"/>
          </a:xfrm>
        </p:spPr>
        <p:txBody>
          <a:bodyPr/>
          <a:lstStyle>
            <a:lvl1pPr>
              <a:defRPr sz="2400"/>
            </a:lvl1pPr>
            <a:lvl2pPr>
              <a:defRPr sz="2200"/>
            </a:lvl2pPr>
            <a:lvl3pPr>
              <a:defRPr sz="2000"/>
            </a:lvl3pPr>
            <a:lvl4pPr>
              <a:defRPr sz="1800"/>
            </a:lvl4pPr>
            <a:lvl5pPr>
              <a:defRPr sz="16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600201"/>
            <a:ext cx="4038600" cy="4525963"/>
          </a:xfrm>
        </p:spPr>
        <p:txBody>
          <a:bodyPr/>
          <a:lstStyle>
            <a:lvl1pPr>
              <a:defRPr sz="2400"/>
            </a:lvl1pPr>
            <a:lvl2pPr>
              <a:defRPr sz="2200"/>
            </a:lvl2pPr>
            <a:lvl3pPr>
              <a:defRPr sz="2000"/>
            </a:lvl3pPr>
            <a:lvl4pPr>
              <a:defRPr sz="1800"/>
            </a:lvl4pPr>
            <a:lvl5pPr>
              <a:defRPr sz="16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7564974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457200" y="1535113"/>
            <a:ext cx="4040188" cy="639763"/>
          </a:xfrm>
        </p:spPr>
        <p:txBody>
          <a:bodyPr anchor="b"/>
          <a:lstStyle>
            <a:lvl1pPr marL="0" indent="0">
              <a:buNone/>
              <a:defRPr sz="24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solidFill>
                  <a:schemeClr val="tx1"/>
                </a:solidFill>
              </a:defRPr>
            </a:lvl1pPr>
            <a:lvl2pPr>
              <a:defRPr sz="20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45029" y="1535113"/>
            <a:ext cx="4041775"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9"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4405390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lvl1pPr>
              <a:defRPr sz="2400"/>
            </a:lvl1pPr>
            <a:lvl2pPr>
              <a:defRPr sz="2400"/>
            </a:lvl2pPr>
            <a:lvl3pPr>
              <a:defRPr sz="2000"/>
            </a:lvl3pPr>
            <a:lvl4pPr>
              <a:defRPr sz="1800"/>
            </a:lvl4pPr>
            <a:lvl5pPr>
              <a:defRPr sz="16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0593918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27819713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_subtitle">
    <p:spTree>
      <p:nvGrpSpPr>
        <p:cNvPr id="1" name=""/>
        <p:cNvGrpSpPr/>
        <p:nvPr/>
      </p:nvGrpSpPr>
      <p:grpSpPr>
        <a:xfrm>
          <a:off x="0" y="0"/>
          <a:ext cx="0" cy="0"/>
          <a:chOff x="0" y="0"/>
          <a:chExt cx="0" cy="0"/>
        </a:xfrm>
      </p:grpSpPr>
      <p:sp>
        <p:nvSpPr>
          <p:cNvPr id="3" name="Text Placeholder 2"/>
          <p:cNvSpPr>
            <a:spLocks noGrp="1"/>
          </p:cNvSpPr>
          <p:nvPr>
            <p:ph type="body" idx="1"/>
          </p:nvPr>
        </p:nvSpPr>
        <p:spPr bwMode="gray">
          <a:xfrm>
            <a:off x="567275" y="1175133"/>
            <a:ext cx="8119529" cy="346219"/>
          </a:xfrm>
          <a:prstGeom prst="rect">
            <a:avLst/>
          </a:prstGeom>
          <a:noFill/>
        </p:spPr>
        <p:txBody>
          <a:bodyPr lIns="0" tIns="0" rIns="0" bIns="0"/>
          <a:lstStyle>
            <a:lvl1pPr marL="0" indent="0">
              <a:spcBef>
                <a:spcPts val="0"/>
              </a:spcBef>
              <a:buNone/>
              <a:tabLst/>
              <a:defRPr sz="2000" b="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5" name="Title 1"/>
          <p:cNvSpPr>
            <a:spLocks noGrp="1"/>
          </p:cNvSpPr>
          <p:nvPr>
            <p:ph type="title"/>
          </p:nvPr>
        </p:nvSpPr>
        <p:spPr>
          <a:xfrm>
            <a:off x="457200" y="274639"/>
            <a:ext cx="8229600" cy="1143000"/>
          </a:xfrm>
        </p:spPr>
        <p:txBody>
          <a:bodyPr/>
          <a:lstStyle/>
          <a:p>
            <a:r>
              <a:rPr lang="en-US" smtClean="0"/>
              <a:t>Click to edit Master title style</a:t>
            </a:r>
            <a:endParaRPr lang="en-US"/>
          </a:p>
        </p:txBody>
      </p:sp>
    </p:spTree>
    <p:extLst>
      <p:ext uri="{BB962C8B-B14F-4D97-AF65-F5344CB8AC3E}">
        <p14:creationId xmlns:p14="http://schemas.microsoft.com/office/powerpoint/2010/main" val="238891076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046935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4" name="Rectangle 3"/>
          <p:cNvSpPr/>
          <p:nvPr/>
        </p:nvSpPr>
        <p:spPr bwMode="gray">
          <a:xfrm>
            <a:off x="0" y="0"/>
            <a:ext cx="9144000" cy="2168525"/>
          </a:xfrm>
          <a:prstGeom prst="rect">
            <a:avLst/>
          </a:prstGeom>
          <a:gradFill flip="none" rotWithShape="1">
            <a:gsLst>
              <a:gs pos="0">
                <a:schemeClr val="bg1"/>
              </a:gs>
              <a:gs pos="100000">
                <a:schemeClr val="bg1">
                  <a:lumMod val="75000"/>
                  <a:alpha val="61000"/>
                </a:schemeClr>
              </a:gs>
            </a:gsLst>
            <a:lin ang="16200000" scaled="1"/>
            <a:tileRect/>
          </a:gradFill>
          <a:ln>
            <a:noFill/>
          </a:ln>
          <a:effectLst/>
        </p:spPr>
        <p:style>
          <a:lnRef idx="1">
            <a:schemeClr val="accent1"/>
          </a:lnRef>
          <a:fillRef idx="2">
            <a:schemeClr val="accent1"/>
          </a:fillRef>
          <a:effectRef idx="1">
            <a:schemeClr val="accent1"/>
          </a:effectRef>
          <a:fontRef idx="minor">
            <a:schemeClr val="dk1"/>
          </a:fontRef>
        </p:style>
        <p:txBody>
          <a:bodyPr anchor="ctr"/>
          <a:lstStyle/>
          <a:p>
            <a:pPr algn="ctr" fontAlgn="auto">
              <a:spcBef>
                <a:spcPts val="0"/>
              </a:spcBef>
              <a:spcAft>
                <a:spcPts val="0"/>
              </a:spcAft>
              <a:defRPr/>
            </a:pPr>
            <a:endParaRPr lang="en-US">
              <a:solidFill>
                <a:srgbClr val="4D4D4D"/>
              </a:solidFill>
              <a:latin typeface="Arial"/>
            </a:endParaRPr>
          </a:p>
        </p:txBody>
      </p:sp>
      <p:sp>
        <p:nvSpPr>
          <p:cNvPr id="11" name="Title 1"/>
          <p:cNvSpPr>
            <a:spLocks noGrp="1"/>
          </p:cNvSpPr>
          <p:nvPr>
            <p:ph type="ctrTitle"/>
          </p:nvPr>
        </p:nvSpPr>
        <p:spPr bwMode="gray">
          <a:xfrm>
            <a:off x="2728912" y="2210796"/>
            <a:ext cx="6048376" cy="1230080"/>
          </a:xfrm>
          <a:prstGeom prst="rect">
            <a:avLst/>
          </a:prstGeom>
          <a:noFill/>
        </p:spPr>
        <p:txBody>
          <a:bodyPr lIns="0" tIns="0" rIns="0" bIns="0" anchor="b">
            <a:spAutoFit/>
          </a:bodyPr>
          <a:lstStyle>
            <a:lvl1pPr>
              <a:lnSpc>
                <a:spcPct val="90000"/>
              </a:lnSpc>
              <a:defRPr sz="4400">
                <a:solidFill>
                  <a:schemeClr val="tx2"/>
                </a:solidFill>
                <a:latin typeface="Arial"/>
                <a:cs typeface="Arial"/>
              </a:defRPr>
            </a:lvl1pPr>
          </a:lstStyle>
          <a:p>
            <a:pPr lvl="0"/>
            <a:r>
              <a:rPr lang="en-US" noProof="0" smtClean="0"/>
              <a:t>Click to edit Master title style</a:t>
            </a:r>
            <a:endParaRPr lang="en-US" noProof="0" dirty="0"/>
          </a:p>
        </p:txBody>
      </p:sp>
      <p:sp>
        <p:nvSpPr>
          <p:cNvPr id="12" name="Subtitle 2"/>
          <p:cNvSpPr>
            <a:spLocks noGrp="1"/>
          </p:cNvSpPr>
          <p:nvPr>
            <p:ph type="subTitle" idx="1"/>
          </p:nvPr>
        </p:nvSpPr>
        <p:spPr bwMode="gray">
          <a:xfrm>
            <a:off x="2728917" y="3671063"/>
            <a:ext cx="6048375" cy="1901704"/>
          </a:xfrm>
          <a:prstGeom prst="rect">
            <a:avLst/>
          </a:prstGeom>
          <a:noFill/>
        </p:spPr>
        <p:txBody>
          <a:bodyPr lIns="0" tIns="0" rIns="0" bIns="0">
            <a:noAutofit/>
          </a:bodyPr>
          <a:lstStyle>
            <a:lvl1pPr marL="0" indent="0" algn="l">
              <a:spcBef>
                <a:spcPts val="600"/>
              </a:spcBef>
              <a:buNone/>
              <a:defRPr sz="2800">
                <a:solidFill>
                  <a:schemeClr val="tx1"/>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noProof="0" smtClean="0"/>
              <a:t>Click to edit Master subtitle style</a:t>
            </a:r>
            <a:endParaRPr lang="en-US" noProof="0" dirty="0"/>
          </a:p>
        </p:txBody>
      </p:sp>
    </p:spTree>
    <p:extLst>
      <p:ext uri="{BB962C8B-B14F-4D97-AF65-F5344CB8AC3E}">
        <p14:creationId xmlns:p14="http://schemas.microsoft.com/office/powerpoint/2010/main" val="15500704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2" name="Rectangle 1"/>
          <p:cNvSpPr/>
          <p:nvPr/>
        </p:nvSpPr>
        <p:spPr>
          <a:xfrm>
            <a:off x="0" y="0"/>
            <a:ext cx="9144000" cy="6858000"/>
          </a:xfrm>
          <a:prstGeom prst="rect">
            <a:avLst/>
          </a:prstGeom>
          <a:solidFill>
            <a:srgbClr val="000000"/>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srgbClr val="FFFFFF"/>
              </a:solidFill>
              <a:latin typeface="Arial"/>
            </a:endParaRPr>
          </a:p>
        </p:txBody>
      </p:sp>
      <p:sp>
        <p:nvSpPr>
          <p:cNvPr id="3" name="Rectangle 2"/>
          <p:cNvSpPr/>
          <p:nvPr/>
        </p:nvSpPr>
        <p:spPr bwMode="gray">
          <a:xfrm>
            <a:off x="0" y="6329364"/>
            <a:ext cx="9144000" cy="385763"/>
          </a:xfrm>
          <a:prstGeom prst="rect">
            <a:avLst/>
          </a:prstGeom>
          <a:solidFill>
            <a:srgbClr val="00786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en-US" dirty="0">
              <a:solidFill>
                <a:srgbClr val="FFFFFF"/>
              </a:solidFill>
              <a:latin typeface="Arial"/>
            </a:endParaRPr>
          </a:p>
        </p:txBody>
      </p:sp>
      <p:sp>
        <p:nvSpPr>
          <p:cNvPr id="4" name="TextBox 12"/>
          <p:cNvSpPr txBox="1">
            <a:spLocks noChangeArrowheads="1"/>
          </p:cNvSpPr>
          <p:nvPr/>
        </p:nvSpPr>
        <p:spPr bwMode="gray">
          <a:xfrm flipH="1">
            <a:off x="8553450" y="6723066"/>
            <a:ext cx="533400"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fontAlgn="base">
              <a:spcBef>
                <a:spcPct val="0"/>
              </a:spcBef>
              <a:spcAft>
                <a:spcPct val="0"/>
              </a:spcAft>
              <a:defRPr>
                <a:solidFill>
                  <a:schemeClr val="tx1"/>
                </a:solidFill>
                <a:latin typeface="Arial" pitchFamily="34" charset="0"/>
                <a:ea typeface="ＭＳ Ｐゴシック" pitchFamily="34" charset="-128"/>
              </a:defRPr>
            </a:lvl6pPr>
            <a:lvl7pPr marL="2971800" indent="-228600" fontAlgn="base">
              <a:spcBef>
                <a:spcPct val="0"/>
              </a:spcBef>
              <a:spcAft>
                <a:spcPct val="0"/>
              </a:spcAft>
              <a:defRPr>
                <a:solidFill>
                  <a:schemeClr val="tx1"/>
                </a:solidFill>
                <a:latin typeface="Arial" pitchFamily="34" charset="0"/>
                <a:ea typeface="ＭＳ Ｐゴシック" pitchFamily="34" charset="-128"/>
              </a:defRPr>
            </a:lvl7pPr>
            <a:lvl8pPr marL="3429000" indent="-228600" fontAlgn="base">
              <a:spcBef>
                <a:spcPct val="0"/>
              </a:spcBef>
              <a:spcAft>
                <a:spcPct val="0"/>
              </a:spcAft>
              <a:defRPr>
                <a:solidFill>
                  <a:schemeClr val="tx1"/>
                </a:solidFill>
                <a:latin typeface="Arial" pitchFamily="34" charset="0"/>
                <a:ea typeface="ＭＳ Ｐゴシック" pitchFamily="34" charset="-128"/>
              </a:defRPr>
            </a:lvl8pPr>
            <a:lvl9pPr marL="3886200" indent="-228600" fontAlgn="base">
              <a:spcBef>
                <a:spcPct val="0"/>
              </a:spcBef>
              <a:spcAft>
                <a:spcPct val="0"/>
              </a:spcAft>
              <a:defRPr>
                <a:solidFill>
                  <a:schemeClr val="tx1"/>
                </a:solidFill>
                <a:latin typeface="Arial" pitchFamily="34" charset="0"/>
                <a:ea typeface="ＭＳ Ｐゴシック" pitchFamily="34" charset="-128"/>
              </a:defRPr>
            </a:lvl9pPr>
          </a:lstStyle>
          <a:p>
            <a:pPr algn="r" defTabSz="914400"/>
            <a:fld id="{3C4ECB52-206F-41D5-83CC-FB6C2ECF0A00}" type="slidenum">
              <a:rPr lang="en-US" altLang="en-US" sz="800">
                <a:solidFill>
                  <a:srgbClr val="7F7F7F"/>
                </a:solidFill>
                <a:cs typeface="Arial" pitchFamily="34" charset="0"/>
              </a:rPr>
              <a:pPr algn="r" defTabSz="914400"/>
              <a:t>‹#›</a:t>
            </a:fld>
            <a:endParaRPr lang="en-US" altLang="en-US" sz="800">
              <a:solidFill>
                <a:srgbClr val="7F7F7F"/>
              </a:solidFill>
              <a:cs typeface="Arial" pitchFamily="34" charset="0"/>
            </a:endParaRPr>
          </a:p>
        </p:txBody>
      </p:sp>
      <p:pic>
        <p:nvPicPr>
          <p:cNvPr id="5" name="Picture 13" descr="Pivotal_Logo_white.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950204" y="6399213"/>
            <a:ext cx="957263" cy="219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p:cNvSpPr txBox="1"/>
          <p:nvPr/>
        </p:nvSpPr>
        <p:spPr bwMode="gray">
          <a:xfrm>
            <a:off x="349250" y="6726241"/>
            <a:ext cx="2274888" cy="92333"/>
          </a:xfrm>
          <a:prstGeom prst="rect">
            <a:avLst/>
          </a:prstGeom>
          <a:noFill/>
        </p:spPr>
        <p:txBody>
          <a:bodyPr lIns="0" tIns="0" rIns="0" bIns="0">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defTabSz="457200" fontAlgn="base">
              <a:spcBef>
                <a:spcPct val="0"/>
              </a:spcBef>
              <a:spcAft>
                <a:spcPct val="0"/>
              </a:spcAft>
              <a:defRPr>
                <a:solidFill>
                  <a:schemeClr val="tx1"/>
                </a:solidFill>
                <a:latin typeface="Arial" pitchFamily="34" charset="0"/>
                <a:ea typeface="ＭＳ Ｐゴシック" pitchFamily="34" charset="-128"/>
              </a:defRPr>
            </a:lvl6pPr>
            <a:lvl7pPr marL="2971800" indent="-228600" defTabSz="457200" fontAlgn="base">
              <a:spcBef>
                <a:spcPct val="0"/>
              </a:spcBef>
              <a:spcAft>
                <a:spcPct val="0"/>
              </a:spcAft>
              <a:defRPr>
                <a:solidFill>
                  <a:schemeClr val="tx1"/>
                </a:solidFill>
                <a:latin typeface="Arial" pitchFamily="34" charset="0"/>
                <a:ea typeface="ＭＳ Ｐゴシック" pitchFamily="34" charset="-128"/>
              </a:defRPr>
            </a:lvl7pPr>
            <a:lvl8pPr marL="3429000" indent="-228600" defTabSz="457200" fontAlgn="base">
              <a:spcBef>
                <a:spcPct val="0"/>
              </a:spcBef>
              <a:spcAft>
                <a:spcPct val="0"/>
              </a:spcAft>
              <a:defRPr>
                <a:solidFill>
                  <a:schemeClr val="tx1"/>
                </a:solidFill>
                <a:latin typeface="Arial" pitchFamily="34" charset="0"/>
                <a:ea typeface="ＭＳ Ｐゴシック" pitchFamily="34" charset="-128"/>
              </a:defRPr>
            </a:lvl8pPr>
            <a:lvl9pPr marL="3886200" indent="-228600" defTabSz="457200" fontAlgn="base">
              <a:spcBef>
                <a:spcPct val="0"/>
              </a:spcBef>
              <a:spcAft>
                <a:spcPct val="0"/>
              </a:spcAft>
              <a:defRPr>
                <a:solidFill>
                  <a:schemeClr val="tx1"/>
                </a:solidFill>
                <a:latin typeface="Arial" pitchFamily="34" charset="0"/>
                <a:ea typeface="ＭＳ Ｐゴシック" pitchFamily="34" charset="-128"/>
              </a:defRPr>
            </a:lvl9pPr>
          </a:lstStyle>
          <a:p>
            <a:r>
              <a:rPr lang="en-US" altLang="en-US" sz="600" dirty="0">
                <a:solidFill>
                  <a:srgbClr val="7F7F7F"/>
                </a:solidFill>
                <a:cs typeface="Arial" pitchFamily="34" charset="0"/>
              </a:rPr>
              <a:t>©  </a:t>
            </a:r>
            <a:r>
              <a:rPr lang="en-US" altLang="en-US" sz="600" dirty="0" smtClean="0">
                <a:solidFill>
                  <a:srgbClr val="7F7F7F"/>
                </a:solidFill>
                <a:cs typeface="Arial" pitchFamily="34" charset="0"/>
              </a:rPr>
              <a:t>2015 </a:t>
            </a:r>
            <a:r>
              <a:rPr lang="en-US" altLang="en-US" sz="600" dirty="0">
                <a:solidFill>
                  <a:srgbClr val="7F7F7F"/>
                </a:solidFill>
                <a:cs typeface="Arial" pitchFamily="34" charset="0"/>
              </a:rPr>
              <a:t>Pivotal Software, Inc.  All rights reserved.</a:t>
            </a:r>
          </a:p>
        </p:txBody>
      </p:sp>
    </p:spTree>
    <p:extLst>
      <p:ext uri="{BB962C8B-B14F-4D97-AF65-F5344CB8AC3E}">
        <p14:creationId xmlns:p14="http://schemas.microsoft.com/office/powerpoint/2010/main" val="418070055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ivider2">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solidFill>
            <a:srgbClr val="000000"/>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srgbClr val="FFFFFF"/>
              </a:solidFill>
              <a:latin typeface="Arial"/>
            </a:endParaRPr>
          </a:p>
        </p:txBody>
      </p:sp>
      <p:sp>
        <p:nvSpPr>
          <p:cNvPr id="5" name="Rectangle 4"/>
          <p:cNvSpPr/>
          <p:nvPr/>
        </p:nvSpPr>
        <p:spPr bwMode="gray">
          <a:xfrm>
            <a:off x="0" y="6329364"/>
            <a:ext cx="9144000" cy="385763"/>
          </a:xfrm>
          <a:prstGeom prst="rect">
            <a:avLst/>
          </a:prstGeom>
          <a:solidFill>
            <a:srgbClr val="00786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en-US" dirty="0">
              <a:solidFill>
                <a:srgbClr val="FFFFFF"/>
              </a:solidFill>
              <a:latin typeface="Arial"/>
            </a:endParaRPr>
          </a:p>
        </p:txBody>
      </p:sp>
      <p:sp>
        <p:nvSpPr>
          <p:cNvPr id="6" name="TextBox 12"/>
          <p:cNvSpPr txBox="1">
            <a:spLocks noChangeArrowheads="1"/>
          </p:cNvSpPr>
          <p:nvPr/>
        </p:nvSpPr>
        <p:spPr bwMode="gray">
          <a:xfrm flipH="1">
            <a:off x="8553450" y="6723066"/>
            <a:ext cx="533400"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fontAlgn="base">
              <a:spcBef>
                <a:spcPct val="0"/>
              </a:spcBef>
              <a:spcAft>
                <a:spcPct val="0"/>
              </a:spcAft>
              <a:defRPr>
                <a:solidFill>
                  <a:schemeClr val="tx1"/>
                </a:solidFill>
                <a:latin typeface="Arial" pitchFamily="34" charset="0"/>
                <a:ea typeface="ＭＳ Ｐゴシック" pitchFamily="34" charset="-128"/>
              </a:defRPr>
            </a:lvl6pPr>
            <a:lvl7pPr marL="2971800" indent="-228600" fontAlgn="base">
              <a:spcBef>
                <a:spcPct val="0"/>
              </a:spcBef>
              <a:spcAft>
                <a:spcPct val="0"/>
              </a:spcAft>
              <a:defRPr>
                <a:solidFill>
                  <a:schemeClr val="tx1"/>
                </a:solidFill>
                <a:latin typeface="Arial" pitchFamily="34" charset="0"/>
                <a:ea typeface="ＭＳ Ｐゴシック" pitchFamily="34" charset="-128"/>
              </a:defRPr>
            </a:lvl7pPr>
            <a:lvl8pPr marL="3429000" indent="-228600" fontAlgn="base">
              <a:spcBef>
                <a:spcPct val="0"/>
              </a:spcBef>
              <a:spcAft>
                <a:spcPct val="0"/>
              </a:spcAft>
              <a:defRPr>
                <a:solidFill>
                  <a:schemeClr val="tx1"/>
                </a:solidFill>
                <a:latin typeface="Arial" pitchFamily="34" charset="0"/>
                <a:ea typeface="ＭＳ Ｐゴシック" pitchFamily="34" charset="-128"/>
              </a:defRPr>
            </a:lvl8pPr>
            <a:lvl9pPr marL="3886200" indent="-228600" fontAlgn="base">
              <a:spcBef>
                <a:spcPct val="0"/>
              </a:spcBef>
              <a:spcAft>
                <a:spcPct val="0"/>
              </a:spcAft>
              <a:defRPr>
                <a:solidFill>
                  <a:schemeClr val="tx1"/>
                </a:solidFill>
                <a:latin typeface="Arial" pitchFamily="34" charset="0"/>
                <a:ea typeface="ＭＳ Ｐゴシック" pitchFamily="34" charset="-128"/>
              </a:defRPr>
            </a:lvl9pPr>
          </a:lstStyle>
          <a:p>
            <a:pPr algn="r" defTabSz="914400"/>
            <a:fld id="{2E6718AD-3AD0-47E1-94E9-3D500AFA3CF7}" type="slidenum">
              <a:rPr lang="en-US" altLang="en-US" sz="800">
                <a:solidFill>
                  <a:srgbClr val="7F7F7F"/>
                </a:solidFill>
                <a:cs typeface="Arial" pitchFamily="34" charset="0"/>
              </a:rPr>
              <a:pPr algn="r" defTabSz="914400"/>
              <a:t>‹#›</a:t>
            </a:fld>
            <a:endParaRPr lang="en-US" altLang="en-US" sz="800">
              <a:solidFill>
                <a:srgbClr val="7F7F7F"/>
              </a:solidFill>
              <a:cs typeface="Arial" pitchFamily="34" charset="0"/>
            </a:endParaRPr>
          </a:p>
        </p:txBody>
      </p:sp>
      <p:pic>
        <p:nvPicPr>
          <p:cNvPr id="7" name="Picture 13" descr="Pivotal_Logo_white.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950204" y="6399213"/>
            <a:ext cx="957263" cy="219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p:cNvSpPr txBox="1"/>
          <p:nvPr/>
        </p:nvSpPr>
        <p:spPr bwMode="gray">
          <a:xfrm>
            <a:off x="349250" y="6726241"/>
            <a:ext cx="2274888" cy="92333"/>
          </a:xfrm>
          <a:prstGeom prst="rect">
            <a:avLst/>
          </a:prstGeom>
          <a:noFill/>
        </p:spPr>
        <p:txBody>
          <a:bodyPr lIns="0" tIns="0" rIns="0" bIns="0">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defTabSz="457200" fontAlgn="base">
              <a:spcBef>
                <a:spcPct val="0"/>
              </a:spcBef>
              <a:spcAft>
                <a:spcPct val="0"/>
              </a:spcAft>
              <a:defRPr>
                <a:solidFill>
                  <a:schemeClr val="tx1"/>
                </a:solidFill>
                <a:latin typeface="Arial" pitchFamily="34" charset="0"/>
                <a:ea typeface="ＭＳ Ｐゴシック" pitchFamily="34" charset="-128"/>
              </a:defRPr>
            </a:lvl6pPr>
            <a:lvl7pPr marL="2971800" indent="-228600" defTabSz="457200" fontAlgn="base">
              <a:spcBef>
                <a:spcPct val="0"/>
              </a:spcBef>
              <a:spcAft>
                <a:spcPct val="0"/>
              </a:spcAft>
              <a:defRPr>
                <a:solidFill>
                  <a:schemeClr val="tx1"/>
                </a:solidFill>
                <a:latin typeface="Arial" pitchFamily="34" charset="0"/>
                <a:ea typeface="ＭＳ Ｐゴシック" pitchFamily="34" charset="-128"/>
              </a:defRPr>
            </a:lvl7pPr>
            <a:lvl8pPr marL="3429000" indent="-228600" defTabSz="457200" fontAlgn="base">
              <a:spcBef>
                <a:spcPct val="0"/>
              </a:spcBef>
              <a:spcAft>
                <a:spcPct val="0"/>
              </a:spcAft>
              <a:defRPr>
                <a:solidFill>
                  <a:schemeClr val="tx1"/>
                </a:solidFill>
                <a:latin typeface="Arial" pitchFamily="34" charset="0"/>
                <a:ea typeface="ＭＳ Ｐゴシック" pitchFamily="34" charset="-128"/>
              </a:defRPr>
            </a:lvl8pPr>
            <a:lvl9pPr marL="3886200" indent="-228600" defTabSz="457200" fontAlgn="base">
              <a:spcBef>
                <a:spcPct val="0"/>
              </a:spcBef>
              <a:spcAft>
                <a:spcPct val="0"/>
              </a:spcAft>
              <a:defRPr>
                <a:solidFill>
                  <a:schemeClr val="tx1"/>
                </a:solidFill>
                <a:latin typeface="Arial" pitchFamily="34" charset="0"/>
                <a:ea typeface="ＭＳ Ｐゴシック" pitchFamily="34" charset="-128"/>
              </a:defRPr>
            </a:lvl9pPr>
          </a:lstStyle>
          <a:p>
            <a:r>
              <a:rPr lang="en-US" altLang="en-US" sz="600" dirty="0">
                <a:solidFill>
                  <a:srgbClr val="7F7F7F"/>
                </a:solidFill>
                <a:cs typeface="Arial" pitchFamily="34" charset="0"/>
              </a:rPr>
              <a:t>©  </a:t>
            </a:r>
            <a:r>
              <a:rPr lang="en-US" altLang="en-US" sz="600" dirty="0" smtClean="0">
                <a:solidFill>
                  <a:srgbClr val="7F7F7F"/>
                </a:solidFill>
                <a:cs typeface="Arial" pitchFamily="34" charset="0"/>
              </a:rPr>
              <a:t>2015 </a:t>
            </a:r>
            <a:r>
              <a:rPr lang="en-US" altLang="en-US" sz="600" dirty="0">
                <a:solidFill>
                  <a:srgbClr val="7F7F7F"/>
                </a:solidFill>
                <a:cs typeface="Arial" pitchFamily="34" charset="0"/>
              </a:rPr>
              <a:t>Pivotal Software, Inc.  All rights reserved.</a:t>
            </a:r>
          </a:p>
        </p:txBody>
      </p:sp>
      <p:sp>
        <p:nvSpPr>
          <p:cNvPr id="9" name="Title 1"/>
          <p:cNvSpPr>
            <a:spLocks noGrp="1"/>
          </p:cNvSpPr>
          <p:nvPr>
            <p:ph type="ctrTitle"/>
          </p:nvPr>
        </p:nvSpPr>
        <p:spPr bwMode="gray">
          <a:xfrm>
            <a:off x="1026053" y="2198647"/>
            <a:ext cx="6048376" cy="1230080"/>
          </a:xfrm>
          <a:prstGeom prst="rect">
            <a:avLst/>
          </a:prstGeom>
          <a:noFill/>
        </p:spPr>
        <p:txBody>
          <a:bodyPr lIns="0" tIns="0" rIns="0" bIns="0" anchor="b">
            <a:spAutoFit/>
          </a:bodyPr>
          <a:lstStyle>
            <a:lvl1pPr algn="l" defTabSz="914400" rtl="0" eaLnBrk="1" latinLnBrk="0" hangingPunct="1">
              <a:lnSpc>
                <a:spcPct val="90000"/>
              </a:lnSpc>
              <a:spcBef>
                <a:spcPct val="0"/>
              </a:spcBef>
              <a:buNone/>
              <a:defRPr lang="en-US" sz="4400" kern="1200" dirty="0">
                <a:solidFill>
                  <a:schemeClr val="accent3"/>
                </a:solidFill>
                <a:latin typeface="Arial"/>
                <a:ea typeface="+mj-ea"/>
                <a:cs typeface="Arial"/>
              </a:defRPr>
            </a:lvl1pPr>
          </a:lstStyle>
          <a:p>
            <a:pPr lvl="0"/>
            <a:r>
              <a:rPr lang="en-US" noProof="0" smtClean="0"/>
              <a:t>Click to edit Master title style</a:t>
            </a:r>
            <a:endParaRPr lang="en-US" noProof="0" dirty="0"/>
          </a:p>
        </p:txBody>
      </p:sp>
      <p:sp>
        <p:nvSpPr>
          <p:cNvPr id="10" name="Content Placeholder 3"/>
          <p:cNvSpPr>
            <a:spLocks noGrp="1"/>
          </p:cNvSpPr>
          <p:nvPr>
            <p:ph sz="quarter" idx="10"/>
          </p:nvPr>
        </p:nvSpPr>
        <p:spPr bwMode="gray">
          <a:xfrm>
            <a:off x="1034522" y="3515240"/>
            <a:ext cx="6048375" cy="562768"/>
          </a:xfrm>
          <a:prstGeom prst="rect">
            <a:avLst/>
          </a:prstGeom>
          <a:noFill/>
        </p:spPr>
        <p:txBody>
          <a:bodyPr lIns="0" tIns="0" rIns="0" bIns="0">
            <a:noAutofit/>
          </a:bodyPr>
          <a:lstStyle>
            <a:lvl1pPr>
              <a:spcBef>
                <a:spcPts val="1200"/>
              </a:spcBef>
              <a:buClr>
                <a:srgbClr val="1C7B70"/>
              </a:buClr>
              <a:buFontTx/>
              <a:buNone/>
              <a:defRPr sz="2800" baseline="0">
                <a:solidFill>
                  <a:schemeClr val="accent2"/>
                </a:solidFill>
                <a:latin typeface="Arial"/>
                <a:cs typeface="Arial"/>
              </a:defRPr>
            </a:lvl1pPr>
            <a:lvl2pPr>
              <a:spcBef>
                <a:spcPts val="300"/>
              </a:spcBef>
              <a:buClr>
                <a:srgbClr val="1C7B70"/>
              </a:buClr>
              <a:buFontTx/>
              <a:buNone/>
              <a:defRPr sz="2000">
                <a:solidFill>
                  <a:schemeClr val="bg2"/>
                </a:solidFill>
                <a:latin typeface="Arial"/>
                <a:cs typeface="Arial"/>
              </a:defRPr>
            </a:lvl2pPr>
          </a:lstStyle>
          <a:p>
            <a:pPr lvl="0"/>
            <a:r>
              <a:rPr lang="en-US" noProof="0" smtClean="0"/>
              <a:t>Click to edit Master text styles</a:t>
            </a:r>
          </a:p>
        </p:txBody>
      </p:sp>
    </p:spTree>
    <p:extLst>
      <p:ext uri="{BB962C8B-B14F-4D97-AF65-F5344CB8AC3E}">
        <p14:creationId xmlns:p14="http://schemas.microsoft.com/office/powerpoint/2010/main" val="213188280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ivider 3">
    <p:spTree>
      <p:nvGrpSpPr>
        <p:cNvPr id="1" name=""/>
        <p:cNvGrpSpPr/>
        <p:nvPr/>
      </p:nvGrpSpPr>
      <p:grpSpPr>
        <a:xfrm>
          <a:off x="0" y="0"/>
          <a:ext cx="0" cy="0"/>
          <a:chOff x="0" y="0"/>
          <a:chExt cx="0" cy="0"/>
        </a:xfrm>
      </p:grpSpPr>
      <p:sp>
        <p:nvSpPr>
          <p:cNvPr id="3" name="Rectangle 2"/>
          <p:cNvSpPr/>
          <p:nvPr/>
        </p:nvSpPr>
        <p:spPr>
          <a:xfrm>
            <a:off x="0" y="0"/>
            <a:ext cx="9144000" cy="6858000"/>
          </a:xfrm>
          <a:prstGeom prst="rect">
            <a:avLst/>
          </a:prstGeom>
          <a:solidFill>
            <a:srgbClr val="000000"/>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srgbClr val="FFFFFF"/>
              </a:solidFill>
              <a:latin typeface="Arial"/>
            </a:endParaRPr>
          </a:p>
        </p:txBody>
      </p:sp>
      <p:sp>
        <p:nvSpPr>
          <p:cNvPr id="4" name="Rectangle 3"/>
          <p:cNvSpPr/>
          <p:nvPr/>
        </p:nvSpPr>
        <p:spPr bwMode="gray">
          <a:xfrm>
            <a:off x="0" y="6329364"/>
            <a:ext cx="9144000" cy="385763"/>
          </a:xfrm>
          <a:prstGeom prst="rect">
            <a:avLst/>
          </a:prstGeom>
          <a:solidFill>
            <a:srgbClr val="00786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en-US" dirty="0">
              <a:solidFill>
                <a:srgbClr val="FFFFFF"/>
              </a:solidFill>
              <a:latin typeface="Arial"/>
            </a:endParaRPr>
          </a:p>
        </p:txBody>
      </p:sp>
      <p:sp>
        <p:nvSpPr>
          <p:cNvPr id="5" name="TextBox 12"/>
          <p:cNvSpPr txBox="1">
            <a:spLocks noChangeArrowheads="1"/>
          </p:cNvSpPr>
          <p:nvPr/>
        </p:nvSpPr>
        <p:spPr bwMode="gray">
          <a:xfrm flipH="1">
            <a:off x="8553450" y="6723066"/>
            <a:ext cx="533400"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fontAlgn="base">
              <a:spcBef>
                <a:spcPct val="0"/>
              </a:spcBef>
              <a:spcAft>
                <a:spcPct val="0"/>
              </a:spcAft>
              <a:defRPr>
                <a:solidFill>
                  <a:schemeClr val="tx1"/>
                </a:solidFill>
                <a:latin typeface="Arial" pitchFamily="34" charset="0"/>
                <a:ea typeface="ＭＳ Ｐゴシック" pitchFamily="34" charset="-128"/>
              </a:defRPr>
            </a:lvl6pPr>
            <a:lvl7pPr marL="2971800" indent="-228600" fontAlgn="base">
              <a:spcBef>
                <a:spcPct val="0"/>
              </a:spcBef>
              <a:spcAft>
                <a:spcPct val="0"/>
              </a:spcAft>
              <a:defRPr>
                <a:solidFill>
                  <a:schemeClr val="tx1"/>
                </a:solidFill>
                <a:latin typeface="Arial" pitchFamily="34" charset="0"/>
                <a:ea typeface="ＭＳ Ｐゴシック" pitchFamily="34" charset="-128"/>
              </a:defRPr>
            </a:lvl7pPr>
            <a:lvl8pPr marL="3429000" indent="-228600" fontAlgn="base">
              <a:spcBef>
                <a:spcPct val="0"/>
              </a:spcBef>
              <a:spcAft>
                <a:spcPct val="0"/>
              </a:spcAft>
              <a:defRPr>
                <a:solidFill>
                  <a:schemeClr val="tx1"/>
                </a:solidFill>
                <a:latin typeface="Arial" pitchFamily="34" charset="0"/>
                <a:ea typeface="ＭＳ Ｐゴシック" pitchFamily="34" charset="-128"/>
              </a:defRPr>
            </a:lvl8pPr>
            <a:lvl9pPr marL="3886200" indent="-228600" fontAlgn="base">
              <a:spcBef>
                <a:spcPct val="0"/>
              </a:spcBef>
              <a:spcAft>
                <a:spcPct val="0"/>
              </a:spcAft>
              <a:defRPr>
                <a:solidFill>
                  <a:schemeClr val="tx1"/>
                </a:solidFill>
                <a:latin typeface="Arial" pitchFamily="34" charset="0"/>
                <a:ea typeface="ＭＳ Ｐゴシック" pitchFamily="34" charset="-128"/>
              </a:defRPr>
            </a:lvl9pPr>
          </a:lstStyle>
          <a:p>
            <a:pPr algn="r" defTabSz="914400"/>
            <a:fld id="{82EDEA53-F321-473E-A199-97E41E62043D}" type="slidenum">
              <a:rPr lang="en-US" altLang="en-US" sz="800">
                <a:solidFill>
                  <a:srgbClr val="7F7F7F"/>
                </a:solidFill>
                <a:cs typeface="Arial" pitchFamily="34" charset="0"/>
              </a:rPr>
              <a:pPr algn="r" defTabSz="914400"/>
              <a:t>‹#›</a:t>
            </a:fld>
            <a:endParaRPr lang="en-US" altLang="en-US" sz="800">
              <a:solidFill>
                <a:srgbClr val="7F7F7F"/>
              </a:solidFill>
              <a:cs typeface="Arial" pitchFamily="34" charset="0"/>
            </a:endParaRPr>
          </a:p>
        </p:txBody>
      </p:sp>
      <p:pic>
        <p:nvPicPr>
          <p:cNvPr id="6" name="Picture 13" descr="Pivotal_Logo_white.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950204" y="6399213"/>
            <a:ext cx="957263" cy="219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6"/>
          <p:cNvSpPr txBox="1"/>
          <p:nvPr/>
        </p:nvSpPr>
        <p:spPr bwMode="gray">
          <a:xfrm>
            <a:off x="349250" y="6726241"/>
            <a:ext cx="2274888" cy="92333"/>
          </a:xfrm>
          <a:prstGeom prst="rect">
            <a:avLst/>
          </a:prstGeom>
          <a:noFill/>
        </p:spPr>
        <p:txBody>
          <a:bodyPr lIns="0" tIns="0" rIns="0" bIns="0">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defTabSz="457200" fontAlgn="base">
              <a:spcBef>
                <a:spcPct val="0"/>
              </a:spcBef>
              <a:spcAft>
                <a:spcPct val="0"/>
              </a:spcAft>
              <a:defRPr>
                <a:solidFill>
                  <a:schemeClr val="tx1"/>
                </a:solidFill>
                <a:latin typeface="Arial" pitchFamily="34" charset="0"/>
                <a:ea typeface="ＭＳ Ｐゴシック" pitchFamily="34" charset="-128"/>
              </a:defRPr>
            </a:lvl6pPr>
            <a:lvl7pPr marL="2971800" indent="-228600" defTabSz="457200" fontAlgn="base">
              <a:spcBef>
                <a:spcPct val="0"/>
              </a:spcBef>
              <a:spcAft>
                <a:spcPct val="0"/>
              </a:spcAft>
              <a:defRPr>
                <a:solidFill>
                  <a:schemeClr val="tx1"/>
                </a:solidFill>
                <a:latin typeface="Arial" pitchFamily="34" charset="0"/>
                <a:ea typeface="ＭＳ Ｐゴシック" pitchFamily="34" charset="-128"/>
              </a:defRPr>
            </a:lvl7pPr>
            <a:lvl8pPr marL="3429000" indent="-228600" defTabSz="457200" fontAlgn="base">
              <a:spcBef>
                <a:spcPct val="0"/>
              </a:spcBef>
              <a:spcAft>
                <a:spcPct val="0"/>
              </a:spcAft>
              <a:defRPr>
                <a:solidFill>
                  <a:schemeClr val="tx1"/>
                </a:solidFill>
                <a:latin typeface="Arial" pitchFamily="34" charset="0"/>
                <a:ea typeface="ＭＳ Ｐゴシック" pitchFamily="34" charset="-128"/>
              </a:defRPr>
            </a:lvl8pPr>
            <a:lvl9pPr marL="3886200" indent="-228600" defTabSz="457200" fontAlgn="base">
              <a:spcBef>
                <a:spcPct val="0"/>
              </a:spcBef>
              <a:spcAft>
                <a:spcPct val="0"/>
              </a:spcAft>
              <a:defRPr>
                <a:solidFill>
                  <a:schemeClr val="tx1"/>
                </a:solidFill>
                <a:latin typeface="Arial" pitchFamily="34" charset="0"/>
                <a:ea typeface="ＭＳ Ｐゴシック" pitchFamily="34" charset="-128"/>
              </a:defRPr>
            </a:lvl9pPr>
          </a:lstStyle>
          <a:p>
            <a:r>
              <a:rPr lang="en-US" altLang="en-US" sz="600" dirty="0">
                <a:solidFill>
                  <a:srgbClr val="7F7F7F"/>
                </a:solidFill>
                <a:cs typeface="Arial" pitchFamily="34" charset="0"/>
              </a:rPr>
              <a:t>©  </a:t>
            </a:r>
            <a:r>
              <a:rPr lang="en-US" altLang="en-US" sz="600" dirty="0" smtClean="0">
                <a:solidFill>
                  <a:srgbClr val="7F7F7F"/>
                </a:solidFill>
                <a:cs typeface="Arial" pitchFamily="34" charset="0"/>
              </a:rPr>
              <a:t>2015 </a:t>
            </a:r>
            <a:r>
              <a:rPr lang="en-US" altLang="en-US" sz="600" dirty="0">
                <a:solidFill>
                  <a:srgbClr val="7F7F7F"/>
                </a:solidFill>
                <a:cs typeface="Arial" pitchFamily="34" charset="0"/>
              </a:rPr>
              <a:t>Pivotal Software, Inc.  All rights reserved.</a:t>
            </a:r>
          </a:p>
        </p:txBody>
      </p:sp>
      <p:sp>
        <p:nvSpPr>
          <p:cNvPr id="8" name="Title 1"/>
          <p:cNvSpPr>
            <a:spLocks noGrp="1"/>
          </p:cNvSpPr>
          <p:nvPr>
            <p:ph type="ctrTitle"/>
          </p:nvPr>
        </p:nvSpPr>
        <p:spPr bwMode="gray">
          <a:xfrm>
            <a:off x="670455" y="-365545"/>
            <a:ext cx="6048376" cy="4013406"/>
          </a:xfrm>
          <a:prstGeom prst="rect">
            <a:avLst/>
          </a:prstGeom>
          <a:noFill/>
          <a:effectLst>
            <a:reflection stA="50000" endPos="75000" dist="12700" dir="5400000" sy="-100000" algn="bl" rotWithShape="0"/>
          </a:effectLst>
        </p:spPr>
        <p:txBody>
          <a:bodyPr lIns="0" tIns="0" rIns="0" bIns="0" anchor="b">
            <a:spAutoFit/>
          </a:bodyPr>
          <a:lstStyle>
            <a:lvl1pPr algn="l" defTabSz="914400" rtl="0" eaLnBrk="1" latinLnBrk="0" hangingPunct="1">
              <a:lnSpc>
                <a:spcPct val="90000"/>
              </a:lnSpc>
              <a:spcBef>
                <a:spcPct val="0"/>
              </a:spcBef>
              <a:buNone/>
              <a:defRPr lang="en-US" sz="9600" kern="1200" dirty="0">
                <a:solidFill>
                  <a:srgbClr val="008881"/>
                </a:solidFill>
                <a:latin typeface="Arial"/>
                <a:ea typeface="+mj-ea"/>
                <a:cs typeface="Arial"/>
              </a:defRPr>
            </a:lvl1pPr>
          </a:lstStyle>
          <a:p>
            <a:pPr lvl="0"/>
            <a:r>
              <a:rPr lang="en-US" noProof="0" smtClean="0"/>
              <a:t>Click to edit Master title style</a:t>
            </a:r>
            <a:endParaRPr lang="en-US" noProof="0" dirty="0"/>
          </a:p>
        </p:txBody>
      </p:sp>
    </p:spTree>
    <p:extLst>
      <p:ext uri="{BB962C8B-B14F-4D97-AF65-F5344CB8AC3E}">
        <p14:creationId xmlns:p14="http://schemas.microsoft.com/office/powerpoint/2010/main" val="66177081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2_Blank">
    <p:spTree>
      <p:nvGrpSpPr>
        <p:cNvPr id="1" name=""/>
        <p:cNvGrpSpPr/>
        <p:nvPr/>
      </p:nvGrpSpPr>
      <p:grpSpPr>
        <a:xfrm>
          <a:off x="0" y="0"/>
          <a:ext cx="0" cy="0"/>
          <a:chOff x="0" y="0"/>
          <a:chExt cx="0" cy="0"/>
        </a:xfrm>
      </p:grpSpPr>
      <p:sp>
        <p:nvSpPr>
          <p:cNvPr id="2" name="Rectangle 1"/>
          <p:cNvSpPr/>
          <p:nvPr/>
        </p:nvSpPr>
        <p:spPr>
          <a:xfrm>
            <a:off x="0" y="0"/>
            <a:ext cx="9144000" cy="6858000"/>
          </a:xfrm>
          <a:prstGeom prst="rect">
            <a:avLst/>
          </a:prstGeom>
          <a:solidFill>
            <a:srgbClr val="000000"/>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srgbClr val="FFFFFF"/>
              </a:solidFill>
              <a:latin typeface="Arial"/>
            </a:endParaRPr>
          </a:p>
        </p:txBody>
      </p:sp>
      <p:pic>
        <p:nvPicPr>
          <p:cNvPr id="3" name="Picture 11" descr="EMC-no-tag_white_RGB-150dpi.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001842" y="2228852"/>
            <a:ext cx="5153025" cy="1362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12"/>
          <p:cNvSpPr txBox="1">
            <a:spLocks noChangeArrowheads="1"/>
          </p:cNvSpPr>
          <p:nvPr/>
        </p:nvSpPr>
        <p:spPr bwMode="auto">
          <a:xfrm>
            <a:off x="1733550" y="3760790"/>
            <a:ext cx="56896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defTabSz="457200" fontAlgn="base">
              <a:spcBef>
                <a:spcPct val="0"/>
              </a:spcBef>
              <a:spcAft>
                <a:spcPct val="0"/>
              </a:spcAft>
              <a:defRPr>
                <a:solidFill>
                  <a:schemeClr val="tx1"/>
                </a:solidFill>
                <a:latin typeface="Arial" pitchFamily="34" charset="0"/>
                <a:ea typeface="ＭＳ Ｐゴシック" pitchFamily="34" charset="-128"/>
              </a:defRPr>
            </a:lvl6pPr>
            <a:lvl7pPr marL="2971800" indent="-228600" defTabSz="457200" fontAlgn="base">
              <a:spcBef>
                <a:spcPct val="0"/>
              </a:spcBef>
              <a:spcAft>
                <a:spcPct val="0"/>
              </a:spcAft>
              <a:defRPr>
                <a:solidFill>
                  <a:schemeClr val="tx1"/>
                </a:solidFill>
                <a:latin typeface="Arial" pitchFamily="34" charset="0"/>
                <a:ea typeface="ＭＳ Ｐゴシック" pitchFamily="34" charset="-128"/>
              </a:defRPr>
            </a:lvl7pPr>
            <a:lvl8pPr marL="3429000" indent="-228600" defTabSz="457200" fontAlgn="base">
              <a:spcBef>
                <a:spcPct val="0"/>
              </a:spcBef>
              <a:spcAft>
                <a:spcPct val="0"/>
              </a:spcAft>
              <a:defRPr>
                <a:solidFill>
                  <a:schemeClr val="tx1"/>
                </a:solidFill>
                <a:latin typeface="Arial" pitchFamily="34" charset="0"/>
                <a:ea typeface="ＭＳ Ｐゴシック" pitchFamily="34" charset="-128"/>
              </a:defRPr>
            </a:lvl8pPr>
            <a:lvl9pPr marL="3886200" indent="-228600" defTabSz="457200" fontAlgn="base">
              <a:spcBef>
                <a:spcPct val="0"/>
              </a:spcBef>
              <a:spcAft>
                <a:spcPct val="0"/>
              </a:spcAft>
              <a:defRPr>
                <a:solidFill>
                  <a:schemeClr val="tx1"/>
                </a:solidFill>
                <a:latin typeface="Arial" pitchFamily="34" charset="0"/>
                <a:ea typeface="ＭＳ Ｐゴシック" pitchFamily="34" charset="-128"/>
              </a:defRPr>
            </a:lvl9pPr>
          </a:lstStyle>
          <a:p>
            <a:pPr algn="ctr"/>
            <a:r>
              <a:rPr lang="en-US" altLang="en-US" sz="2400">
                <a:solidFill>
                  <a:srgbClr val="F27C3A"/>
                </a:solidFill>
                <a:cs typeface="Arial" pitchFamily="34" charset="0"/>
              </a:rPr>
              <a:t>A NEW </a:t>
            </a:r>
            <a:r>
              <a:rPr lang="en-US" altLang="en-US" sz="2300">
                <a:solidFill>
                  <a:srgbClr val="F27C3A"/>
                </a:solidFill>
                <a:cs typeface="Arial" pitchFamily="34" charset="0"/>
              </a:rPr>
              <a:t>PLATFORM</a:t>
            </a:r>
            <a:r>
              <a:rPr lang="en-US" altLang="en-US" sz="2400">
                <a:solidFill>
                  <a:srgbClr val="F27C3A"/>
                </a:solidFill>
                <a:cs typeface="Arial" pitchFamily="34" charset="0"/>
              </a:rPr>
              <a:t> </a:t>
            </a:r>
            <a:r>
              <a:rPr lang="en-US" altLang="en-US" sz="2400">
                <a:solidFill>
                  <a:srgbClr val="3EA7BC"/>
                </a:solidFill>
                <a:cs typeface="Arial" pitchFamily="34" charset="0"/>
              </a:rPr>
              <a:t>FOR A NEW ERA</a:t>
            </a:r>
          </a:p>
        </p:txBody>
      </p:sp>
    </p:spTree>
    <p:extLst>
      <p:ext uri="{BB962C8B-B14F-4D97-AF65-F5344CB8AC3E}">
        <p14:creationId xmlns:p14="http://schemas.microsoft.com/office/powerpoint/2010/main" val="302276218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366717" y="433916"/>
            <a:ext cx="8410499" cy="6140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34" name="Shape 34"/>
          <p:cNvSpPr txBox="1">
            <a:spLocks noGrp="1"/>
          </p:cNvSpPr>
          <p:nvPr>
            <p:ph type="body" idx="1"/>
          </p:nvPr>
        </p:nvSpPr>
        <p:spPr>
          <a:xfrm>
            <a:off x="366718" y="1432986"/>
            <a:ext cx="8410499" cy="4510799"/>
          </a:xfrm>
          <a:prstGeom prst="rect">
            <a:avLst/>
          </a:prstGeom>
          <a:noFill/>
          <a:ln>
            <a:noFill/>
          </a:ln>
        </p:spPr>
        <p:txBody>
          <a:bodyPr lIns="91425" tIns="91425" rIns="91425" bIns="91425" anchor="t" anchorCtr="0"/>
          <a:lstStyle>
            <a:lvl1pPr rtl="0">
              <a:spcBef>
                <a:spcPts val="1200"/>
              </a:spcBef>
              <a:buClr>
                <a:srgbClr val="ADC339"/>
              </a:buClr>
              <a:buFont typeface="Noto Symbol"/>
              <a:buChar char="•"/>
              <a:defRPr/>
            </a:lvl1pPr>
            <a:lvl2pPr rtl="0">
              <a:spcBef>
                <a:spcPts val="300"/>
              </a:spcBef>
              <a:buClr>
                <a:srgbClr val="ADC339"/>
              </a:buClr>
              <a:buFont typeface="Verdana"/>
              <a:buChar char="–"/>
              <a:defRPr/>
            </a:lvl2pPr>
            <a:lvl3pPr rtl="0">
              <a:spcBef>
                <a:spcPts val="300"/>
              </a:spcBef>
              <a:buClr>
                <a:srgbClr val="ADC339"/>
              </a:buClr>
              <a:buFont typeface="Verdana"/>
              <a:buChar char="▪"/>
              <a:defRPr/>
            </a:lvl3pPr>
            <a:lvl4pPr marL="1658937" indent="-211137" rtl="0">
              <a:spcBef>
                <a:spcPts val="300"/>
              </a:spcBef>
              <a:buClr>
                <a:srgbClr val="ADC339"/>
              </a:buClr>
              <a:buFont typeface="Verdana"/>
              <a:buChar char="—"/>
              <a:defRPr/>
            </a:lvl4pPr>
            <a:lvl5pPr rtl="0">
              <a:spcBef>
                <a:spcPts val="300"/>
              </a:spcBef>
              <a:buClr>
                <a:srgbClr val="ADC339"/>
              </a:buClr>
              <a:buFont typeface="Verdana"/>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extLst>
      <p:ext uri="{BB962C8B-B14F-4D97-AF65-F5344CB8AC3E}">
        <p14:creationId xmlns:p14="http://schemas.microsoft.com/office/powerpoint/2010/main" val="28429271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lvl1pPr>
              <a:defRPr sz="2400"/>
            </a:lvl1pPr>
            <a:lvl2pPr>
              <a:defRPr sz="2400"/>
            </a:lvl2pPr>
            <a:lvl3pPr>
              <a:defRPr sz="2000"/>
            </a:lvl3pPr>
            <a:lvl4pPr>
              <a:defRPr sz="1800"/>
            </a:lvl4pPr>
            <a:lvl5pPr>
              <a:defRPr sz="16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2"/>
          <p:cNvSpPr>
            <a:spLocks noGrp="1"/>
          </p:cNvSpPr>
          <p:nvPr>
            <p:ph type="body" idx="10"/>
          </p:nvPr>
        </p:nvSpPr>
        <p:spPr bwMode="gray">
          <a:xfrm>
            <a:off x="567271" y="1268269"/>
            <a:ext cx="8119529" cy="346219"/>
          </a:xfrm>
          <a:prstGeom prst="rect">
            <a:avLst/>
          </a:prstGeom>
          <a:noFill/>
        </p:spPr>
        <p:txBody>
          <a:bodyPr lIns="0" tIns="0" rIns="0" bIns="0"/>
          <a:lstStyle>
            <a:lvl1pPr marL="0" indent="0">
              <a:spcBef>
                <a:spcPts val="0"/>
              </a:spcBef>
              <a:buNone/>
              <a:tabLst/>
              <a:defRPr sz="2000" b="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Tree>
    <p:extLst>
      <p:ext uri="{BB962C8B-B14F-4D97-AF65-F5344CB8AC3E}">
        <p14:creationId xmlns:p14="http://schemas.microsoft.com/office/powerpoint/2010/main" val="13132497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400"/>
            </a:lvl1pPr>
            <a:lvl2pPr>
              <a:defRPr sz="2200"/>
            </a:lvl2pPr>
            <a:lvl3pPr>
              <a:defRPr sz="2000"/>
            </a:lvl3pPr>
            <a:lvl4pPr>
              <a:defRPr sz="1800"/>
            </a:lvl4pPr>
            <a:lvl5pPr>
              <a:defRPr sz="16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600200"/>
            <a:ext cx="4038600" cy="4525963"/>
          </a:xfrm>
        </p:spPr>
        <p:txBody>
          <a:bodyPr/>
          <a:lstStyle>
            <a:lvl1pPr>
              <a:defRPr sz="2400"/>
            </a:lvl1pPr>
            <a:lvl2pPr>
              <a:defRPr sz="2200"/>
            </a:lvl2pPr>
            <a:lvl3pPr>
              <a:defRPr sz="2000"/>
            </a:lvl3pPr>
            <a:lvl4pPr>
              <a:defRPr sz="1800"/>
            </a:lvl4pPr>
            <a:lvl5pPr>
              <a:defRPr sz="16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169254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solidFill>
                  <a:schemeClr val="tx1"/>
                </a:solidFill>
              </a:defRPr>
            </a:lvl1pPr>
            <a:lvl2pPr>
              <a:defRPr sz="20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0951869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989029094"/>
      </p:ext>
    </p:extLst>
  </p:cSld>
  <p:clrMapOvr>
    <a:masterClrMapping/>
  </p:clrMapOvr>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_subtitle">
    <p:spTree>
      <p:nvGrpSpPr>
        <p:cNvPr id="1" name=""/>
        <p:cNvGrpSpPr/>
        <p:nvPr/>
      </p:nvGrpSpPr>
      <p:grpSpPr>
        <a:xfrm>
          <a:off x="0" y="0"/>
          <a:ext cx="0" cy="0"/>
          <a:chOff x="0" y="0"/>
          <a:chExt cx="0" cy="0"/>
        </a:xfrm>
      </p:grpSpPr>
      <p:sp>
        <p:nvSpPr>
          <p:cNvPr id="3" name="Text Placeholder 2"/>
          <p:cNvSpPr>
            <a:spLocks noGrp="1"/>
          </p:cNvSpPr>
          <p:nvPr>
            <p:ph type="body" idx="1"/>
          </p:nvPr>
        </p:nvSpPr>
        <p:spPr bwMode="gray">
          <a:xfrm>
            <a:off x="567271" y="1175132"/>
            <a:ext cx="8119529" cy="346219"/>
          </a:xfrm>
          <a:prstGeom prst="rect">
            <a:avLst/>
          </a:prstGeom>
          <a:noFill/>
        </p:spPr>
        <p:txBody>
          <a:bodyPr lIns="0" tIns="0" rIns="0" bIns="0"/>
          <a:lstStyle>
            <a:lvl1pPr marL="0" indent="0">
              <a:spcBef>
                <a:spcPts val="0"/>
              </a:spcBef>
              <a:buNone/>
              <a:tabLst/>
              <a:defRPr sz="2000" b="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5" name="Title 1"/>
          <p:cNvSpPr>
            <a:spLocks noGrp="1"/>
          </p:cNvSpPr>
          <p:nvPr>
            <p:ph type="title"/>
          </p:nvPr>
        </p:nvSpPr>
        <p:spPr>
          <a:xfrm>
            <a:off x="457200" y="274638"/>
            <a:ext cx="8229600" cy="1143000"/>
          </a:xfrm>
        </p:spPr>
        <p:txBody>
          <a:bodyPr/>
          <a:lstStyle/>
          <a:p>
            <a:r>
              <a:rPr lang="en-US" smtClean="0"/>
              <a:t>Click to edit Master title style</a:t>
            </a:r>
            <a:endParaRPr lang="en-US"/>
          </a:p>
        </p:txBody>
      </p:sp>
    </p:spTree>
    <p:extLst>
      <p:ext uri="{BB962C8B-B14F-4D97-AF65-F5344CB8AC3E}">
        <p14:creationId xmlns:p14="http://schemas.microsoft.com/office/powerpoint/2010/main" val="31711571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40328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4" name="Rectangle 3"/>
          <p:cNvSpPr/>
          <p:nvPr/>
        </p:nvSpPr>
        <p:spPr bwMode="gray">
          <a:xfrm>
            <a:off x="0" y="0"/>
            <a:ext cx="9144000" cy="2168525"/>
          </a:xfrm>
          <a:prstGeom prst="rect">
            <a:avLst/>
          </a:prstGeom>
          <a:gradFill flip="none" rotWithShape="1">
            <a:gsLst>
              <a:gs pos="0">
                <a:schemeClr val="bg1"/>
              </a:gs>
              <a:gs pos="100000">
                <a:schemeClr val="bg1">
                  <a:lumMod val="75000"/>
                  <a:alpha val="61000"/>
                </a:schemeClr>
              </a:gs>
            </a:gsLst>
            <a:lin ang="16200000" scaled="1"/>
            <a:tileRect/>
          </a:gradFill>
          <a:ln>
            <a:noFill/>
          </a:ln>
          <a:effectLst/>
        </p:spPr>
        <p:style>
          <a:lnRef idx="1">
            <a:schemeClr val="accent1"/>
          </a:lnRef>
          <a:fillRef idx="2">
            <a:schemeClr val="accent1"/>
          </a:fillRef>
          <a:effectRef idx="1">
            <a:schemeClr val="accent1"/>
          </a:effectRef>
          <a:fontRef idx="minor">
            <a:schemeClr val="dk1"/>
          </a:fontRef>
        </p:style>
        <p:txBody>
          <a:bodyPr anchor="ctr"/>
          <a:lstStyle/>
          <a:p>
            <a:pPr algn="ctr" fontAlgn="auto">
              <a:spcBef>
                <a:spcPts val="0"/>
              </a:spcBef>
              <a:spcAft>
                <a:spcPts val="0"/>
              </a:spcAft>
              <a:defRPr/>
            </a:pPr>
            <a:endParaRPr lang="en-US">
              <a:latin typeface="+mj-lt"/>
            </a:endParaRPr>
          </a:p>
        </p:txBody>
      </p:sp>
      <p:sp>
        <p:nvSpPr>
          <p:cNvPr id="11" name="Title 1"/>
          <p:cNvSpPr>
            <a:spLocks noGrp="1"/>
          </p:cNvSpPr>
          <p:nvPr>
            <p:ph type="ctrTitle"/>
          </p:nvPr>
        </p:nvSpPr>
        <p:spPr bwMode="gray">
          <a:xfrm>
            <a:off x="2728912" y="2222080"/>
            <a:ext cx="6048376" cy="1218795"/>
          </a:xfrm>
          <a:prstGeom prst="rect">
            <a:avLst/>
          </a:prstGeom>
          <a:noFill/>
        </p:spPr>
        <p:txBody>
          <a:bodyPr lIns="0" tIns="0" rIns="0" bIns="0" anchor="b">
            <a:spAutoFit/>
          </a:bodyPr>
          <a:lstStyle>
            <a:lvl1pPr>
              <a:lnSpc>
                <a:spcPct val="90000"/>
              </a:lnSpc>
              <a:defRPr sz="4400">
                <a:solidFill>
                  <a:schemeClr val="tx2"/>
                </a:solidFill>
                <a:latin typeface="Arial"/>
                <a:cs typeface="Arial"/>
              </a:defRPr>
            </a:lvl1pPr>
          </a:lstStyle>
          <a:p>
            <a:pPr lvl="0"/>
            <a:r>
              <a:rPr lang="en-US" noProof="0" smtClean="0"/>
              <a:t>Click to edit Master title style</a:t>
            </a:r>
            <a:endParaRPr lang="en-US" noProof="0" dirty="0"/>
          </a:p>
        </p:txBody>
      </p:sp>
      <p:sp>
        <p:nvSpPr>
          <p:cNvPr id="12" name="Subtitle 2"/>
          <p:cNvSpPr>
            <a:spLocks noGrp="1"/>
          </p:cNvSpPr>
          <p:nvPr>
            <p:ph type="subTitle" idx="1"/>
          </p:nvPr>
        </p:nvSpPr>
        <p:spPr bwMode="gray">
          <a:xfrm>
            <a:off x="2728913" y="3671063"/>
            <a:ext cx="6048375" cy="1901704"/>
          </a:xfrm>
          <a:prstGeom prst="rect">
            <a:avLst/>
          </a:prstGeom>
          <a:noFill/>
        </p:spPr>
        <p:txBody>
          <a:bodyPr lIns="0" tIns="0" rIns="0" bIns="0">
            <a:noAutofit/>
          </a:bodyPr>
          <a:lstStyle>
            <a:lvl1pPr marL="0" indent="0" algn="l">
              <a:spcBef>
                <a:spcPts val="600"/>
              </a:spcBef>
              <a:buNone/>
              <a:defRPr sz="2800">
                <a:solidFill>
                  <a:schemeClr val="tx1"/>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noProof="0" smtClean="0"/>
              <a:t>Click to edit Master subtitle style</a:t>
            </a:r>
            <a:endParaRPr lang="en-US" noProof="0" dirty="0"/>
          </a:p>
        </p:txBody>
      </p:sp>
    </p:spTree>
    <p:extLst>
      <p:ext uri="{BB962C8B-B14F-4D97-AF65-F5344CB8AC3E}">
        <p14:creationId xmlns:p14="http://schemas.microsoft.com/office/powerpoint/2010/main" val="2919907012"/>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theme" Target="../theme/theme1.xml"/><Relationship Id="rId16"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5.xml"/><Relationship Id="rId12" Type="http://schemas.openxmlformats.org/officeDocument/2006/relationships/slideLayout" Target="../slideLayouts/slideLayout26.xml"/><Relationship Id="rId13" Type="http://schemas.openxmlformats.org/officeDocument/2006/relationships/slideLayout" Target="../slideLayouts/slideLayout27.xml"/><Relationship Id="rId14" Type="http://schemas.openxmlformats.org/officeDocument/2006/relationships/slideLayout" Target="../slideLayouts/slideLayout28.xml"/><Relationship Id="rId15" Type="http://schemas.openxmlformats.org/officeDocument/2006/relationships/theme" Target="../theme/theme2.xml"/><Relationship Id="rId16" Type="http://schemas.openxmlformats.org/officeDocument/2006/relationships/image" Target="../media/image1.png"/><Relationship Id="rId1" Type="http://schemas.openxmlformats.org/officeDocument/2006/relationships/slideLayout" Target="../slideLayouts/slideLayout15.xml"/><Relationship Id="rId2" Type="http://schemas.openxmlformats.org/officeDocument/2006/relationships/slideLayout" Target="../slideLayouts/slideLayout16.xml"/><Relationship Id="rId3" Type="http://schemas.openxmlformats.org/officeDocument/2006/relationships/slideLayout" Target="../slideLayouts/slideLayout17.xml"/><Relationship Id="rId4" Type="http://schemas.openxmlformats.org/officeDocument/2006/relationships/slideLayout" Target="../slideLayouts/slideLayout18.xml"/><Relationship Id="rId5" Type="http://schemas.openxmlformats.org/officeDocument/2006/relationships/slideLayout" Target="../slideLayouts/slideLayout19.xml"/><Relationship Id="rId6" Type="http://schemas.openxmlformats.org/officeDocument/2006/relationships/slideLayout" Target="../slideLayouts/slideLayout20.xml"/><Relationship Id="rId7" Type="http://schemas.openxmlformats.org/officeDocument/2006/relationships/slideLayout" Target="../slideLayouts/slideLayout21.xml"/><Relationship Id="rId8" Type="http://schemas.openxmlformats.org/officeDocument/2006/relationships/slideLayout" Target="../slideLayouts/slideLayout22.xml"/><Relationship Id="rId9" Type="http://schemas.openxmlformats.org/officeDocument/2006/relationships/slideLayout" Target="../slideLayouts/slideLayout23.xml"/><Relationship Id="rId10"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p>
        </p:txBody>
      </p:sp>
      <p:sp>
        <p:nvSpPr>
          <p:cNvPr id="1027"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7" name="Rectangle 6"/>
          <p:cNvSpPr/>
          <p:nvPr/>
        </p:nvSpPr>
        <p:spPr bwMode="gray">
          <a:xfrm>
            <a:off x="0" y="6329363"/>
            <a:ext cx="9144000" cy="385762"/>
          </a:xfrm>
          <a:prstGeom prst="rect">
            <a:avLst/>
          </a:prstGeom>
          <a:solidFill>
            <a:srgbClr val="00786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en-US" dirty="0"/>
          </a:p>
        </p:txBody>
      </p:sp>
      <p:sp>
        <p:nvSpPr>
          <p:cNvPr id="1029" name="TextBox 7"/>
          <p:cNvSpPr txBox="1">
            <a:spLocks noChangeArrowheads="1"/>
          </p:cNvSpPr>
          <p:nvPr/>
        </p:nvSpPr>
        <p:spPr bwMode="gray">
          <a:xfrm flipH="1">
            <a:off x="8553450" y="6723063"/>
            <a:ext cx="533400" cy="122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fontAlgn="base">
              <a:spcBef>
                <a:spcPct val="0"/>
              </a:spcBef>
              <a:spcAft>
                <a:spcPct val="0"/>
              </a:spcAft>
              <a:defRPr>
                <a:solidFill>
                  <a:schemeClr val="tx1"/>
                </a:solidFill>
                <a:latin typeface="Arial" pitchFamily="34" charset="0"/>
                <a:ea typeface="ＭＳ Ｐゴシック" pitchFamily="34" charset="-128"/>
              </a:defRPr>
            </a:lvl6pPr>
            <a:lvl7pPr marL="2971800" indent="-228600" fontAlgn="base">
              <a:spcBef>
                <a:spcPct val="0"/>
              </a:spcBef>
              <a:spcAft>
                <a:spcPct val="0"/>
              </a:spcAft>
              <a:defRPr>
                <a:solidFill>
                  <a:schemeClr val="tx1"/>
                </a:solidFill>
                <a:latin typeface="Arial" pitchFamily="34" charset="0"/>
                <a:ea typeface="ＭＳ Ｐゴシック" pitchFamily="34" charset="-128"/>
              </a:defRPr>
            </a:lvl7pPr>
            <a:lvl8pPr marL="3429000" indent="-228600" fontAlgn="base">
              <a:spcBef>
                <a:spcPct val="0"/>
              </a:spcBef>
              <a:spcAft>
                <a:spcPct val="0"/>
              </a:spcAft>
              <a:defRPr>
                <a:solidFill>
                  <a:schemeClr val="tx1"/>
                </a:solidFill>
                <a:latin typeface="Arial" pitchFamily="34" charset="0"/>
                <a:ea typeface="ＭＳ Ｐゴシック" pitchFamily="34" charset="-128"/>
              </a:defRPr>
            </a:lvl8pPr>
            <a:lvl9pPr marL="3886200" indent="-228600" fontAlgn="base">
              <a:spcBef>
                <a:spcPct val="0"/>
              </a:spcBef>
              <a:spcAft>
                <a:spcPct val="0"/>
              </a:spcAft>
              <a:defRPr>
                <a:solidFill>
                  <a:schemeClr val="tx1"/>
                </a:solidFill>
                <a:latin typeface="Arial" pitchFamily="34" charset="0"/>
                <a:ea typeface="ＭＳ Ｐゴシック" pitchFamily="34" charset="-128"/>
              </a:defRPr>
            </a:lvl9pPr>
          </a:lstStyle>
          <a:p>
            <a:pPr algn="r" defTabSz="914400"/>
            <a:fld id="{8DA3958A-70F7-4629-B371-99D75CD8669B}" type="slidenum">
              <a:rPr lang="en-US" altLang="en-US" sz="800">
                <a:solidFill>
                  <a:srgbClr val="7F7F7F"/>
                </a:solidFill>
                <a:cs typeface="Arial" pitchFamily="34" charset="0"/>
              </a:rPr>
              <a:pPr algn="r" defTabSz="914400"/>
              <a:t>‹#›</a:t>
            </a:fld>
            <a:endParaRPr lang="en-US" altLang="en-US" sz="800">
              <a:solidFill>
                <a:srgbClr val="7F7F7F"/>
              </a:solidFill>
              <a:cs typeface="Arial" pitchFamily="34" charset="0"/>
            </a:endParaRPr>
          </a:p>
        </p:txBody>
      </p:sp>
      <p:pic>
        <p:nvPicPr>
          <p:cNvPr id="1030" name="Picture 10" descr="Pivotal_Logo_white.png"/>
          <p:cNvPicPr>
            <a:picLocks noChangeAspect="1"/>
          </p:cNvPicPr>
          <p:nvPr/>
        </p:nvPicPr>
        <p:blipFill>
          <a:blip r:embed="rId16">
            <a:extLst>
              <a:ext uri="{28A0092B-C50C-407E-A947-70E740481C1C}">
                <a14:useLocalDpi xmlns:a14="http://schemas.microsoft.com/office/drawing/2010/main" val="0"/>
              </a:ext>
            </a:extLst>
          </a:blip>
          <a:srcRect/>
          <a:stretch>
            <a:fillRect/>
          </a:stretch>
        </p:blipFill>
        <p:spPr bwMode="auto">
          <a:xfrm>
            <a:off x="7950200" y="6399213"/>
            <a:ext cx="957263" cy="219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8"/>
          <p:cNvSpPr txBox="1"/>
          <p:nvPr/>
        </p:nvSpPr>
        <p:spPr bwMode="gray">
          <a:xfrm>
            <a:off x="349250" y="6726238"/>
            <a:ext cx="2274888" cy="92333"/>
          </a:xfrm>
          <a:prstGeom prst="rect">
            <a:avLst/>
          </a:prstGeom>
          <a:noFill/>
        </p:spPr>
        <p:txBody>
          <a:bodyPr lIns="0" tIns="0" rIns="0" bIns="0">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defTabSz="457200" fontAlgn="base">
              <a:spcBef>
                <a:spcPct val="0"/>
              </a:spcBef>
              <a:spcAft>
                <a:spcPct val="0"/>
              </a:spcAft>
              <a:defRPr>
                <a:solidFill>
                  <a:schemeClr val="tx1"/>
                </a:solidFill>
                <a:latin typeface="Arial" pitchFamily="34" charset="0"/>
                <a:ea typeface="ＭＳ Ｐゴシック" pitchFamily="34" charset="-128"/>
              </a:defRPr>
            </a:lvl6pPr>
            <a:lvl7pPr marL="2971800" indent="-228600" defTabSz="457200" fontAlgn="base">
              <a:spcBef>
                <a:spcPct val="0"/>
              </a:spcBef>
              <a:spcAft>
                <a:spcPct val="0"/>
              </a:spcAft>
              <a:defRPr>
                <a:solidFill>
                  <a:schemeClr val="tx1"/>
                </a:solidFill>
                <a:latin typeface="Arial" pitchFamily="34" charset="0"/>
                <a:ea typeface="ＭＳ Ｐゴシック" pitchFamily="34" charset="-128"/>
              </a:defRPr>
            </a:lvl7pPr>
            <a:lvl8pPr marL="3429000" indent="-228600" defTabSz="457200" fontAlgn="base">
              <a:spcBef>
                <a:spcPct val="0"/>
              </a:spcBef>
              <a:spcAft>
                <a:spcPct val="0"/>
              </a:spcAft>
              <a:defRPr>
                <a:solidFill>
                  <a:schemeClr val="tx1"/>
                </a:solidFill>
                <a:latin typeface="Arial" pitchFamily="34" charset="0"/>
                <a:ea typeface="ＭＳ Ｐゴシック" pitchFamily="34" charset="-128"/>
              </a:defRPr>
            </a:lvl8pPr>
            <a:lvl9pPr marL="3886200" indent="-228600" defTabSz="457200" fontAlgn="base">
              <a:spcBef>
                <a:spcPct val="0"/>
              </a:spcBef>
              <a:spcAft>
                <a:spcPct val="0"/>
              </a:spcAft>
              <a:defRPr>
                <a:solidFill>
                  <a:schemeClr val="tx1"/>
                </a:solidFill>
                <a:latin typeface="Arial" pitchFamily="34" charset="0"/>
                <a:ea typeface="ＭＳ Ｐゴシック" pitchFamily="34" charset="-128"/>
              </a:defRPr>
            </a:lvl9pPr>
          </a:lstStyle>
          <a:p>
            <a:r>
              <a:rPr lang="en-US" altLang="en-US" sz="600" dirty="0">
                <a:solidFill>
                  <a:srgbClr val="7F7F7F"/>
                </a:solidFill>
                <a:cs typeface="Arial" pitchFamily="34" charset="0"/>
              </a:rPr>
              <a:t>©  </a:t>
            </a:r>
            <a:r>
              <a:rPr lang="en-US" altLang="en-US" sz="600" dirty="0" smtClean="0">
                <a:solidFill>
                  <a:srgbClr val="7F7F7F"/>
                </a:solidFill>
                <a:cs typeface="Arial" pitchFamily="34" charset="0"/>
              </a:rPr>
              <a:t>2015 </a:t>
            </a:r>
            <a:r>
              <a:rPr lang="en-US" altLang="en-US" sz="600" dirty="0">
                <a:solidFill>
                  <a:srgbClr val="7F7F7F"/>
                </a:solidFill>
                <a:cs typeface="Arial" pitchFamily="34" charset="0"/>
              </a:rPr>
              <a:t>Pivotal Software, Inc.  All rights reserved.</a:t>
            </a:r>
          </a:p>
        </p:txBody>
      </p:sp>
    </p:spTree>
  </p:cSld>
  <p:clrMap bg1="lt1" tx1="dk1" bg2="lt2" tx2="dk2" accent1="accent1" accent2="accent2" accent3="accent3" accent4="accent4" accent5="accent5" accent6="accent6" hlink="hlink" folHlink="folHlink"/>
  <p:sldLayoutIdLst>
    <p:sldLayoutId id="2147483675" r:id="rId1"/>
    <p:sldLayoutId id="2147483668" r:id="rId2"/>
    <p:sldLayoutId id="2147483669" r:id="rId3"/>
    <p:sldLayoutId id="2147483670" r:id="rId4"/>
    <p:sldLayoutId id="2147483671" r:id="rId5"/>
    <p:sldLayoutId id="2147483672" r:id="rId6"/>
    <p:sldLayoutId id="2147483673" r:id="rId7"/>
    <p:sldLayoutId id="2147483674" r:id="rId8"/>
    <p:sldLayoutId id="2147483676" r:id="rId9"/>
    <p:sldLayoutId id="2147483677" r:id="rId10"/>
    <p:sldLayoutId id="2147483678" r:id="rId11"/>
    <p:sldLayoutId id="2147483679" r:id="rId12"/>
    <p:sldLayoutId id="2147483680" r:id="rId13"/>
    <p:sldLayoutId id="2147483697" r:id="rId14"/>
  </p:sldLayoutIdLst>
  <p:hf sldNum="0" hdr="0" ftr="0" dt="0"/>
  <p:txStyles>
    <p:titleStyle>
      <a:lvl1pPr algn="l" defTabSz="457200" rtl="0" eaLnBrk="1" fontAlgn="base" hangingPunct="1">
        <a:spcBef>
          <a:spcPct val="0"/>
        </a:spcBef>
        <a:spcAft>
          <a:spcPct val="0"/>
        </a:spcAft>
        <a:defRPr sz="3200" kern="1200">
          <a:solidFill>
            <a:schemeClr val="tx2"/>
          </a:solidFill>
          <a:latin typeface="Arial"/>
          <a:ea typeface="ＭＳ Ｐゴシック" pitchFamily="34" charset="-128"/>
          <a:cs typeface="Arial"/>
        </a:defRPr>
      </a:lvl1pPr>
      <a:lvl2pPr algn="l" defTabSz="457200" rtl="0" eaLnBrk="1" fontAlgn="base" hangingPunct="1">
        <a:spcBef>
          <a:spcPct val="0"/>
        </a:spcBef>
        <a:spcAft>
          <a:spcPct val="0"/>
        </a:spcAft>
        <a:defRPr sz="3200">
          <a:solidFill>
            <a:schemeClr val="tx2"/>
          </a:solidFill>
          <a:latin typeface="Arial" pitchFamily="34" charset="0"/>
          <a:ea typeface="ＭＳ Ｐゴシック" pitchFamily="34" charset="-128"/>
        </a:defRPr>
      </a:lvl2pPr>
      <a:lvl3pPr algn="l" defTabSz="457200" rtl="0" eaLnBrk="1" fontAlgn="base" hangingPunct="1">
        <a:spcBef>
          <a:spcPct val="0"/>
        </a:spcBef>
        <a:spcAft>
          <a:spcPct val="0"/>
        </a:spcAft>
        <a:defRPr sz="3200">
          <a:solidFill>
            <a:schemeClr val="tx2"/>
          </a:solidFill>
          <a:latin typeface="Arial" pitchFamily="34" charset="0"/>
          <a:ea typeface="ＭＳ Ｐゴシック" pitchFamily="34" charset="-128"/>
        </a:defRPr>
      </a:lvl3pPr>
      <a:lvl4pPr algn="l" defTabSz="457200" rtl="0" eaLnBrk="1" fontAlgn="base" hangingPunct="1">
        <a:spcBef>
          <a:spcPct val="0"/>
        </a:spcBef>
        <a:spcAft>
          <a:spcPct val="0"/>
        </a:spcAft>
        <a:defRPr sz="3200">
          <a:solidFill>
            <a:schemeClr val="tx2"/>
          </a:solidFill>
          <a:latin typeface="Arial" pitchFamily="34" charset="0"/>
          <a:ea typeface="ＭＳ Ｐゴシック" pitchFamily="34" charset="-128"/>
        </a:defRPr>
      </a:lvl4pPr>
      <a:lvl5pPr algn="l" defTabSz="457200" rtl="0" eaLnBrk="1" fontAlgn="base" hangingPunct="1">
        <a:spcBef>
          <a:spcPct val="0"/>
        </a:spcBef>
        <a:spcAft>
          <a:spcPct val="0"/>
        </a:spcAft>
        <a:defRPr sz="3200">
          <a:solidFill>
            <a:schemeClr val="tx2"/>
          </a:solidFill>
          <a:latin typeface="Arial" pitchFamily="34" charset="0"/>
          <a:ea typeface="ＭＳ Ｐゴシック" pitchFamily="34" charset="-128"/>
        </a:defRPr>
      </a:lvl5pPr>
      <a:lvl6pPr marL="457200" algn="l" defTabSz="457200" rtl="0" eaLnBrk="1" fontAlgn="base" hangingPunct="1">
        <a:spcBef>
          <a:spcPct val="0"/>
        </a:spcBef>
        <a:spcAft>
          <a:spcPct val="0"/>
        </a:spcAft>
        <a:defRPr sz="3200">
          <a:solidFill>
            <a:schemeClr val="tx2"/>
          </a:solidFill>
          <a:latin typeface="Arial" pitchFamily="34" charset="0"/>
          <a:ea typeface="ＭＳ Ｐゴシック" pitchFamily="34" charset="-128"/>
        </a:defRPr>
      </a:lvl6pPr>
      <a:lvl7pPr marL="914400" algn="l" defTabSz="457200" rtl="0" eaLnBrk="1" fontAlgn="base" hangingPunct="1">
        <a:spcBef>
          <a:spcPct val="0"/>
        </a:spcBef>
        <a:spcAft>
          <a:spcPct val="0"/>
        </a:spcAft>
        <a:defRPr sz="3200">
          <a:solidFill>
            <a:schemeClr val="tx2"/>
          </a:solidFill>
          <a:latin typeface="Arial" pitchFamily="34" charset="0"/>
          <a:ea typeface="ＭＳ Ｐゴシック" pitchFamily="34" charset="-128"/>
        </a:defRPr>
      </a:lvl7pPr>
      <a:lvl8pPr marL="1371600" algn="l" defTabSz="457200" rtl="0" eaLnBrk="1" fontAlgn="base" hangingPunct="1">
        <a:spcBef>
          <a:spcPct val="0"/>
        </a:spcBef>
        <a:spcAft>
          <a:spcPct val="0"/>
        </a:spcAft>
        <a:defRPr sz="3200">
          <a:solidFill>
            <a:schemeClr val="tx2"/>
          </a:solidFill>
          <a:latin typeface="Arial" pitchFamily="34" charset="0"/>
          <a:ea typeface="ＭＳ Ｐゴシック" pitchFamily="34" charset="-128"/>
        </a:defRPr>
      </a:lvl8pPr>
      <a:lvl9pPr marL="1828800" algn="l" defTabSz="457200" rtl="0" eaLnBrk="1" fontAlgn="base" hangingPunct="1">
        <a:spcBef>
          <a:spcPct val="0"/>
        </a:spcBef>
        <a:spcAft>
          <a:spcPct val="0"/>
        </a:spcAft>
        <a:defRPr sz="3200">
          <a:solidFill>
            <a:schemeClr val="tx2"/>
          </a:solidFill>
          <a:latin typeface="Arial" pitchFamily="34" charset="0"/>
          <a:ea typeface="ＭＳ Ｐゴシック" pitchFamily="34" charset="-128"/>
        </a:defRPr>
      </a:lvl9pPr>
    </p:titleStyle>
    <p:bodyStyle>
      <a:lvl1pPr marL="342900" indent="-342900" algn="l" defTabSz="457200" rtl="0" eaLnBrk="1" fontAlgn="base" hangingPunct="1">
        <a:spcBef>
          <a:spcPts val="600"/>
        </a:spcBef>
        <a:spcAft>
          <a:spcPct val="0"/>
        </a:spcAft>
        <a:buClr>
          <a:schemeClr val="accent1"/>
        </a:buClr>
        <a:buFont typeface="Arial" pitchFamily="34" charset="0"/>
        <a:buChar char="•"/>
        <a:defRPr sz="2400" kern="1200">
          <a:solidFill>
            <a:schemeClr val="tx1"/>
          </a:solidFill>
          <a:latin typeface="+mn-lt"/>
          <a:ea typeface="ＭＳ Ｐゴシック" pitchFamily="34" charset="-128"/>
          <a:cs typeface="+mn-cs"/>
        </a:defRPr>
      </a:lvl1pPr>
      <a:lvl2pPr marL="742950" indent="-285750" algn="l" defTabSz="457200" rtl="0" eaLnBrk="1" fontAlgn="base" hangingPunct="1">
        <a:spcBef>
          <a:spcPts val="600"/>
        </a:spcBef>
        <a:spcAft>
          <a:spcPct val="0"/>
        </a:spcAft>
        <a:buClr>
          <a:schemeClr val="accent1"/>
        </a:buClr>
        <a:buFont typeface="Arial" pitchFamily="34" charset="0"/>
        <a:buChar char="–"/>
        <a:defRPr sz="2200" kern="1200">
          <a:solidFill>
            <a:schemeClr val="tx1"/>
          </a:solidFill>
          <a:latin typeface="+mn-lt"/>
          <a:ea typeface="ＭＳ Ｐゴシック" pitchFamily="34" charset="-128"/>
          <a:cs typeface="+mn-cs"/>
        </a:defRPr>
      </a:lvl2pPr>
      <a:lvl3pPr marL="1143000" indent="-228600" algn="l" defTabSz="457200" rtl="0" eaLnBrk="1" fontAlgn="base" hangingPunct="1">
        <a:spcBef>
          <a:spcPts val="600"/>
        </a:spcBef>
        <a:spcAft>
          <a:spcPct val="0"/>
        </a:spcAft>
        <a:buClr>
          <a:schemeClr val="accent1"/>
        </a:buClr>
        <a:buFont typeface="Arial" pitchFamily="34" charset="0"/>
        <a:buChar char="•"/>
        <a:defRPr sz="2000" kern="1200">
          <a:solidFill>
            <a:schemeClr val="tx1"/>
          </a:solidFill>
          <a:latin typeface="+mn-lt"/>
          <a:ea typeface="ＭＳ Ｐゴシック" pitchFamily="34" charset="-128"/>
          <a:cs typeface="+mn-cs"/>
        </a:defRPr>
      </a:lvl3pPr>
      <a:lvl4pPr marL="1600200" indent="-228600" algn="l" defTabSz="457200" rtl="0" eaLnBrk="1" fontAlgn="base" hangingPunct="1">
        <a:spcBef>
          <a:spcPts val="600"/>
        </a:spcBef>
        <a:spcAft>
          <a:spcPct val="0"/>
        </a:spcAft>
        <a:buClr>
          <a:schemeClr val="accent1"/>
        </a:buClr>
        <a:buFont typeface="Arial" pitchFamily="34" charset="0"/>
        <a:buChar char="–"/>
        <a:defRPr kern="1200">
          <a:solidFill>
            <a:schemeClr val="tx1"/>
          </a:solidFill>
          <a:latin typeface="+mn-lt"/>
          <a:ea typeface="ＭＳ Ｐゴシック" pitchFamily="34" charset="-128"/>
          <a:cs typeface="+mn-cs"/>
        </a:defRPr>
      </a:lvl4pPr>
      <a:lvl5pPr marL="2057400" indent="-228600" algn="l" defTabSz="457200" rtl="0" eaLnBrk="1" fontAlgn="base" hangingPunct="1">
        <a:spcBef>
          <a:spcPts val="600"/>
        </a:spcBef>
        <a:spcAft>
          <a:spcPct val="0"/>
        </a:spcAft>
        <a:buClr>
          <a:schemeClr val="accent1"/>
        </a:buClr>
        <a:buFont typeface="Arial" pitchFamily="34" charset="0"/>
        <a:buChar char="»"/>
        <a:defRPr sz="1600" kern="1200">
          <a:solidFill>
            <a:schemeClr val="tx1"/>
          </a:solidFill>
          <a:latin typeface="+mn-lt"/>
          <a:ea typeface="ＭＳ Ｐゴシック"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9"/>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title style</a:t>
            </a:r>
          </a:p>
        </p:txBody>
      </p:sp>
      <p:sp>
        <p:nvSpPr>
          <p:cNvPr id="1027" name="Text Placeholder 2"/>
          <p:cNvSpPr>
            <a:spLocks noGrp="1"/>
          </p:cNvSpPr>
          <p:nvPr>
            <p:ph type="body" idx="1"/>
          </p:nvPr>
        </p:nvSpPr>
        <p:spPr bwMode="auto">
          <a:xfrm>
            <a:off x="457200" y="1600201"/>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7" name="Rectangle 6"/>
          <p:cNvSpPr/>
          <p:nvPr/>
        </p:nvSpPr>
        <p:spPr bwMode="gray">
          <a:xfrm>
            <a:off x="0" y="6329364"/>
            <a:ext cx="9144000" cy="385763"/>
          </a:xfrm>
          <a:prstGeom prst="rect">
            <a:avLst/>
          </a:prstGeom>
          <a:solidFill>
            <a:srgbClr val="00786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en-US" dirty="0">
              <a:solidFill>
                <a:srgbClr val="FFFFFF"/>
              </a:solidFill>
              <a:latin typeface="Arial"/>
            </a:endParaRPr>
          </a:p>
        </p:txBody>
      </p:sp>
      <p:sp>
        <p:nvSpPr>
          <p:cNvPr id="1029" name="TextBox 7"/>
          <p:cNvSpPr txBox="1">
            <a:spLocks noChangeArrowheads="1"/>
          </p:cNvSpPr>
          <p:nvPr/>
        </p:nvSpPr>
        <p:spPr bwMode="gray">
          <a:xfrm flipH="1">
            <a:off x="8553450" y="6723066"/>
            <a:ext cx="533400"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fontAlgn="base">
              <a:spcBef>
                <a:spcPct val="0"/>
              </a:spcBef>
              <a:spcAft>
                <a:spcPct val="0"/>
              </a:spcAft>
              <a:defRPr>
                <a:solidFill>
                  <a:schemeClr val="tx1"/>
                </a:solidFill>
                <a:latin typeface="Arial" pitchFamily="34" charset="0"/>
                <a:ea typeface="ＭＳ Ｐゴシック" pitchFamily="34" charset="-128"/>
              </a:defRPr>
            </a:lvl6pPr>
            <a:lvl7pPr marL="2971800" indent="-228600" fontAlgn="base">
              <a:spcBef>
                <a:spcPct val="0"/>
              </a:spcBef>
              <a:spcAft>
                <a:spcPct val="0"/>
              </a:spcAft>
              <a:defRPr>
                <a:solidFill>
                  <a:schemeClr val="tx1"/>
                </a:solidFill>
                <a:latin typeface="Arial" pitchFamily="34" charset="0"/>
                <a:ea typeface="ＭＳ Ｐゴシック" pitchFamily="34" charset="-128"/>
              </a:defRPr>
            </a:lvl7pPr>
            <a:lvl8pPr marL="3429000" indent="-228600" fontAlgn="base">
              <a:spcBef>
                <a:spcPct val="0"/>
              </a:spcBef>
              <a:spcAft>
                <a:spcPct val="0"/>
              </a:spcAft>
              <a:defRPr>
                <a:solidFill>
                  <a:schemeClr val="tx1"/>
                </a:solidFill>
                <a:latin typeface="Arial" pitchFamily="34" charset="0"/>
                <a:ea typeface="ＭＳ Ｐゴシック" pitchFamily="34" charset="-128"/>
              </a:defRPr>
            </a:lvl8pPr>
            <a:lvl9pPr marL="3886200" indent="-228600" fontAlgn="base">
              <a:spcBef>
                <a:spcPct val="0"/>
              </a:spcBef>
              <a:spcAft>
                <a:spcPct val="0"/>
              </a:spcAft>
              <a:defRPr>
                <a:solidFill>
                  <a:schemeClr val="tx1"/>
                </a:solidFill>
                <a:latin typeface="Arial" pitchFamily="34" charset="0"/>
                <a:ea typeface="ＭＳ Ｐゴシック" pitchFamily="34" charset="-128"/>
              </a:defRPr>
            </a:lvl9pPr>
          </a:lstStyle>
          <a:p>
            <a:pPr algn="r" defTabSz="914400"/>
            <a:fld id="{60312796-99FC-4B3F-BDED-9E9EBBFB6C50}" type="slidenum">
              <a:rPr lang="en-US" altLang="en-US" sz="800">
                <a:solidFill>
                  <a:srgbClr val="7F7F7F"/>
                </a:solidFill>
                <a:cs typeface="Arial" pitchFamily="34" charset="0"/>
              </a:rPr>
              <a:pPr algn="r" defTabSz="914400"/>
              <a:t>‹#›</a:t>
            </a:fld>
            <a:endParaRPr lang="en-US" altLang="en-US" sz="800">
              <a:solidFill>
                <a:srgbClr val="7F7F7F"/>
              </a:solidFill>
              <a:cs typeface="Arial" pitchFamily="34" charset="0"/>
            </a:endParaRPr>
          </a:p>
        </p:txBody>
      </p:sp>
      <p:pic>
        <p:nvPicPr>
          <p:cNvPr id="1030" name="Picture 10" descr="Pivotal_Logo_white.png"/>
          <p:cNvPicPr>
            <a:picLocks noChangeAspect="1"/>
          </p:cNvPicPr>
          <p:nvPr/>
        </p:nvPicPr>
        <p:blipFill>
          <a:blip r:embed="rId16">
            <a:extLst>
              <a:ext uri="{28A0092B-C50C-407E-A947-70E740481C1C}">
                <a14:useLocalDpi xmlns:a14="http://schemas.microsoft.com/office/drawing/2010/main" val="0"/>
              </a:ext>
            </a:extLst>
          </a:blip>
          <a:srcRect/>
          <a:stretch>
            <a:fillRect/>
          </a:stretch>
        </p:blipFill>
        <p:spPr bwMode="auto">
          <a:xfrm>
            <a:off x="7950204" y="6399213"/>
            <a:ext cx="957263" cy="219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8"/>
          <p:cNvSpPr txBox="1"/>
          <p:nvPr/>
        </p:nvSpPr>
        <p:spPr bwMode="gray">
          <a:xfrm>
            <a:off x="349250" y="6726241"/>
            <a:ext cx="2274888" cy="92333"/>
          </a:xfrm>
          <a:prstGeom prst="rect">
            <a:avLst/>
          </a:prstGeom>
          <a:noFill/>
        </p:spPr>
        <p:txBody>
          <a:bodyPr lIns="0" tIns="0" rIns="0" bIns="0">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defTabSz="457200" fontAlgn="base">
              <a:spcBef>
                <a:spcPct val="0"/>
              </a:spcBef>
              <a:spcAft>
                <a:spcPct val="0"/>
              </a:spcAft>
              <a:defRPr>
                <a:solidFill>
                  <a:schemeClr val="tx1"/>
                </a:solidFill>
                <a:latin typeface="Arial" pitchFamily="34" charset="0"/>
                <a:ea typeface="ＭＳ Ｐゴシック" pitchFamily="34" charset="-128"/>
              </a:defRPr>
            </a:lvl6pPr>
            <a:lvl7pPr marL="2971800" indent="-228600" defTabSz="457200" fontAlgn="base">
              <a:spcBef>
                <a:spcPct val="0"/>
              </a:spcBef>
              <a:spcAft>
                <a:spcPct val="0"/>
              </a:spcAft>
              <a:defRPr>
                <a:solidFill>
                  <a:schemeClr val="tx1"/>
                </a:solidFill>
                <a:latin typeface="Arial" pitchFamily="34" charset="0"/>
                <a:ea typeface="ＭＳ Ｐゴシック" pitchFamily="34" charset="-128"/>
              </a:defRPr>
            </a:lvl7pPr>
            <a:lvl8pPr marL="3429000" indent="-228600" defTabSz="457200" fontAlgn="base">
              <a:spcBef>
                <a:spcPct val="0"/>
              </a:spcBef>
              <a:spcAft>
                <a:spcPct val="0"/>
              </a:spcAft>
              <a:defRPr>
                <a:solidFill>
                  <a:schemeClr val="tx1"/>
                </a:solidFill>
                <a:latin typeface="Arial" pitchFamily="34" charset="0"/>
                <a:ea typeface="ＭＳ Ｐゴシック" pitchFamily="34" charset="-128"/>
              </a:defRPr>
            </a:lvl8pPr>
            <a:lvl9pPr marL="3886200" indent="-228600" defTabSz="457200" fontAlgn="base">
              <a:spcBef>
                <a:spcPct val="0"/>
              </a:spcBef>
              <a:spcAft>
                <a:spcPct val="0"/>
              </a:spcAft>
              <a:defRPr>
                <a:solidFill>
                  <a:schemeClr val="tx1"/>
                </a:solidFill>
                <a:latin typeface="Arial" pitchFamily="34" charset="0"/>
                <a:ea typeface="ＭＳ Ｐゴシック" pitchFamily="34" charset="-128"/>
              </a:defRPr>
            </a:lvl9pPr>
          </a:lstStyle>
          <a:p>
            <a:r>
              <a:rPr lang="en-US" altLang="en-US" sz="600" dirty="0">
                <a:solidFill>
                  <a:srgbClr val="7F7F7F"/>
                </a:solidFill>
                <a:cs typeface="Arial" pitchFamily="34" charset="0"/>
              </a:rPr>
              <a:t>©  </a:t>
            </a:r>
            <a:r>
              <a:rPr lang="en-US" altLang="en-US" sz="600" dirty="0" smtClean="0">
                <a:solidFill>
                  <a:srgbClr val="7F7F7F"/>
                </a:solidFill>
                <a:cs typeface="Arial" pitchFamily="34" charset="0"/>
              </a:rPr>
              <a:t>2015 </a:t>
            </a:r>
            <a:r>
              <a:rPr lang="en-US" altLang="en-US" sz="600" dirty="0">
                <a:solidFill>
                  <a:srgbClr val="7F7F7F"/>
                </a:solidFill>
                <a:cs typeface="Arial" pitchFamily="34" charset="0"/>
              </a:rPr>
              <a:t>Pivotal Software, Inc.  All rights reserved.</a:t>
            </a:r>
          </a:p>
        </p:txBody>
      </p:sp>
    </p:spTree>
    <p:extLst>
      <p:ext uri="{BB962C8B-B14F-4D97-AF65-F5344CB8AC3E}">
        <p14:creationId xmlns:p14="http://schemas.microsoft.com/office/powerpoint/2010/main" val="180045225"/>
      </p:ext>
    </p:extLst>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 id="2147483693" r:id="rId12"/>
    <p:sldLayoutId id="2147483694" r:id="rId13"/>
    <p:sldLayoutId id="2147483696" r:id="rId14"/>
  </p:sldLayoutIdLst>
  <p:hf sldNum="0" hdr="0" ftr="0" dt="0"/>
  <p:txStyles>
    <p:titleStyle>
      <a:lvl1pPr algn="l" defTabSz="457200" rtl="0" eaLnBrk="1" fontAlgn="base" hangingPunct="1">
        <a:spcBef>
          <a:spcPct val="0"/>
        </a:spcBef>
        <a:spcAft>
          <a:spcPct val="0"/>
        </a:spcAft>
        <a:defRPr sz="3200" kern="1200">
          <a:solidFill>
            <a:schemeClr val="tx2"/>
          </a:solidFill>
          <a:latin typeface="Arial"/>
          <a:ea typeface="ＭＳ Ｐゴシック" pitchFamily="34" charset="-128"/>
          <a:cs typeface="Arial"/>
        </a:defRPr>
      </a:lvl1pPr>
      <a:lvl2pPr algn="l" defTabSz="457200" rtl="0" eaLnBrk="1" fontAlgn="base" hangingPunct="1">
        <a:spcBef>
          <a:spcPct val="0"/>
        </a:spcBef>
        <a:spcAft>
          <a:spcPct val="0"/>
        </a:spcAft>
        <a:defRPr sz="3200">
          <a:solidFill>
            <a:schemeClr val="tx2"/>
          </a:solidFill>
          <a:latin typeface="Arial" pitchFamily="34" charset="0"/>
          <a:ea typeface="ＭＳ Ｐゴシック" pitchFamily="34" charset="-128"/>
        </a:defRPr>
      </a:lvl2pPr>
      <a:lvl3pPr algn="l" defTabSz="457200" rtl="0" eaLnBrk="1" fontAlgn="base" hangingPunct="1">
        <a:spcBef>
          <a:spcPct val="0"/>
        </a:spcBef>
        <a:spcAft>
          <a:spcPct val="0"/>
        </a:spcAft>
        <a:defRPr sz="3200">
          <a:solidFill>
            <a:schemeClr val="tx2"/>
          </a:solidFill>
          <a:latin typeface="Arial" pitchFamily="34" charset="0"/>
          <a:ea typeface="ＭＳ Ｐゴシック" pitchFamily="34" charset="-128"/>
        </a:defRPr>
      </a:lvl3pPr>
      <a:lvl4pPr algn="l" defTabSz="457200" rtl="0" eaLnBrk="1" fontAlgn="base" hangingPunct="1">
        <a:spcBef>
          <a:spcPct val="0"/>
        </a:spcBef>
        <a:spcAft>
          <a:spcPct val="0"/>
        </a:spcAft>
        <a:defRPr sz="3200">
          <a:solidFill>
            <a:schemeClr val="tx2"/>
          </a:solidFill>
          <a:latin typeface="Arial" pitchFamily="34" charset="0"/>
          <a:ea typeface="ＭＳ Ｐゴシック" pitchFamily="34" charset="-128"/>
        </a:defRPr>
      </a:lvl4pPr>
      <a:lvl5pPr algn="l" defTabSz="457200" rtl="0" eaLnBrk="1" fontAlgn="base" hangingPunct="1">
        <a:spcBef>
          <a:spcPct val="0"/>
        </a:spcBef>
        <a:spcAft>
          <a:spcPct val="0"/>
        </a:spcAft>
        <a:defRPr sz="3200">
          <a:solidFill>
            <a:schemeClr val="tx2"/>
          </a:solidFill>
          <a:latin typeface="Arial" pitchFamily="34" charset="0"/>
          <a:ea typeface="ＭＳ Ｐゴシック" pitchFamily="34" charset="-128"/>
        </a:defRPr>
      </a:lvl5pPr>
      <a:lvl6pPr marL="457200" algn="l" defTabSz="457200" rtl="0" eaLnBrk="1" fontAlgn="base" hangingPunct="1">
        <a:spcBef>
          <a:spcPct val="0"/>
        </a:spcBef>
        <a:spcAft>
          <a:spcPct val="0"/>
        </a:spcAft>
        <a:defRPr sz="3200">
          <a:solidFill>
            <a:schemeClr val="tx2"/>
          </a:solidFill>
          <a:latin typeface="Arial" pitchFamily="34" charset="0"/>
          <a:ea typeface="ＭＳ Ｐゴシック" pitchFamily="34" charset="-128"/>
        </a:defRPr>
      </a:lvl6pPr>
      <a:lvl7pPr marL="914400" algn="l" defTabSz="457200" rtl="0" eaLnBrk="1" fontAlgn="base" hangingPunct="1">
        <a:spcBef>
          <a:spcPct val="0"/>
        </a:spcBef>
        <a:spcAft>
          <a:spcPct val="0"/>
        </a:spcAft>
        <a:defRPr sz="3200">
          <a:solidFill>
            <a:schemeClr val="tx2"/>
          </a:solidFill>
          <a:latin typeface="Arial" pitchFamily="34" charset="0"/>
          <a:ea typeface="ＭＳ Ｐゴシック" pitchFamily="34" charset="-128"/>
        </a:defRPr>
      </a:lvl7pPr>
      <a:lvl8pPr marL="1371600" algn="l" defTabSz="457200" rtl="0" eaLnBrk="1" fontAlgn="base" hangingPunct="1">
        <a:spcBef>
          <a:spcPct val="0"/>
        </a:spcBef>
        <a:spcAft>
          <a:spcPct val="0"/>
        </a:spcAft>
        <a:defRPr sz="3200">
          <a:solidFill>
            <a:schemeClr val="tx2"/>
          </a:solidFill>
          <a:latin typeface="Arial" pitchFamily="34" charset="0"/>
          <a:ea typeface="ＭＳ Ｐゴシック" pitchFamily="34" charset="-128"/>
        </a:defRPr>
      </a:lvl8pPr>
      <a:lvl9pPr marL="1828800" algn="l" defTabSz="457200" rtl="0" eaLnBrk="1" fontAlgn="base" hangingPunct="1">
        <a:spcBef>
          <a:spcPct val="0"/>
        </a:spcBef>
        <a:spcAft>
          <a:spcPct val="0"/>
        </a:spcAft>
        <a:defRPr sz="3200">
          <a:solidFill>
            <a:schemeClr val="tx2"/>
          </a:solidFill>
          <a:latin typeface="Arial" pitchFamily="34" charset="0"/>
          <a:ea typeface="ＭＳ Ｐゴシック" pitchFamily="34" charset="-128"/>
        </a:defRPr>
      </a:lvl9pPr>
    </p:titleStyle>
    <p:bodyStyle>
      <a:lvl1pPr marL="342900" indent="-342900" algn="l" defTabSz="457200" rtl="0" eaLnBrk="1" fontAlgn="base" hangingPunct="1">
        <a:spcBef>
          <a:spcPts val="600"/>
        </a:spcBef>
        <a:spcAft>
          <a:spcPct val="0"/>
        </a:spcAft>
        <a:buClr>
          <a:schemeClr val="accent1"/>
        </a:buClr>
        <a:buFont typeface="Arial" pitchFamily="34" charset="0"/>
        <a:buChar char="•"/>
        <a:defRPr sz="2400" kern="1200">
          <a:solidFill>
            <a:schemeClr val="tx1"/>
          </a:solidFill>
          <a:latin typeface="+mn-lt"/>
          <a:ea typeface="ＭＳ Ｐゴシック" pitchFamily="34" charset="-128"/>
          <a:cs typeface="+mn-cs"/>
        </a:defRPr>
      </a:lvl1pPr>
      <a:lvl2pPr marL="742950" indent="-285750" algn="l" defTabSz="457200" rtl="0" eaLnBrk="1" fontAlgn="base" hangingPunct="1">
        <a:spcBef>
          <a:spcPts val="600"/>
        </a:spcBef>
        <a:spcAft>
          <a:spcPct val="0"/>
        </a:spcAft>
        <a:buClr>
          <a:schemeClr val="accent1"/>
        </a:buClr>
        <a:buFont typeface="Arial" pitchFamily="34" charset="0"/>
        <a:buChar char="–"/>
        <a:defRPr sz="2200" kern="1200">
          <a:solidFill>
            <a:schemeClr val="tx1"/>
          </a:solidFill>
          <a:latin typeface="+mn-lt"/>
          <a:ea typeface="ＭＳ Ｐゴシック" pitchFamily="34" charset="-128"/>
          <a:cs typeface="+mn-cs"/>
        </a:defRPr>
      </a:lvl2pPr>
      <a:lvl3pPr marL="1143000" indent="-228600" algn="l" defTabSz="457200" rtl="0" eaLnBrk="1" fontAlgn="base" hangingPunct="1">
        <a:spcBef>
          <a:spcPts val="600"/>
        </a:spcBef>
        <a:spcAft>
          <a:spcPct val="0"/>
        </a:spcAft>
        <a:buClr>
          <a:schemeClr val="accent1"/>
        </a:buClr>
        <a:buFont typeface="Arial" pitchFamily="34" charset="0"/>
        <a:buChar char="•"/>
        <a:defRPr sz="2000" kern="1200">
          <a:solidFill>
            <a:schemeClr val="tx1"/>
          </a:solidFill>
          <a:latin typeface="+mn-lt"/>
          <a:ea typeface="ＭＳ Ｐゴシック" pitchFamily="34" charset="-128"/>
          <a:cs typeface="+mn-cs"/>
        </a:defRPr>
      </a:lvl3pPr>
      <a:lvl4pPr marL="1600200" indent="-228600" algn="l" defTabSz="457200" rtl="0" eaLnBrk="1" fontAlgn="base" hangingPunct="1">
        <a:spcBef>
          <a:spcPts val="600"/>
        </a:spcBef>
        <a:spcAft>
          <a:spcPct val="0"/>
        </a:spcAft>
        <a:buClr>
          <a:schemeClr val="accent1"/>
        </a:buClr>
        <a:buFont typeface="Arial" pitchFamily="34" charset="0"/>
        <a:buChar char="–"/>
        <a:defRPr kern="1200">
          <a:solidFill>
            <a:schemeClr val="tx1"/>
          </a:solidFill>
          <a:latin typeface="+mn-lt"/>
          <a:ea typeface="ＭＳ Ｐゴシック" pitchFamily="34" charset="-128"/>
          <a:cs typeface="+mn-cs"/>
        </a:defRPr>
      </a:lvl4pPr>
      <a:lvl5pPr marL="2057400" indent="-228600" algn="l" defTabSz="457200" rtl="0" eaLnBrk="1" fontAlgn="base" hangingPunct="1">
        <a:spcBef>
          <a:spcPts val="600"/>
        </a:spcBef>
        <a:spcAft>
          <a:spcPct val="0"/>
        </a:spcAft>
        <a:buClr>
          <a:schemeClr val="accent1"/>
        </a:buClr>
        <a:buFont typeface="Arial" pitchFamily="34" charset="0"/>
        <a:buChar char="»"/>
        <a:defRPr sz="1600" kern="1200">
          <a:solidFill>
            <a:schemeClr val="tx1"/>
          </a:solidFill>
          <a:latin typeface="+mn-lt"/>
          <a:ea typeface="ＭＳ Ｐゴシック"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xml"/><Relationship Id="rId3" Type="http://schemas.openxmlformats.org/officeDocument/2006/relationships/image" Target="../media/image4.jpg"/></Relationships>
</file>

<file path=ppt/slides/_rels/slide10.xml.rels><?xml version="1.0" encoding="UTF-8" standalone="yes"?>
<Relationships xmlns="http://schemas.openxmlformats.org/package/2006/relationships"><Relationship Id="rId11" Type="http://schemas.openxmlformats.org/officeDocument/2006/relationships/image" Target="../media/image20.png"/><Relationship Id="rId12" Type="http://schemas.openxmlformats.org/officeDocument/2006/relationships/image" Target="../media/image18.png"/><Relationship Id="rId13" Type="http://schemas.openxmlformats.org/officeDocument/2006/relationships/image" Target="../media/image19.png"/><Relationship Id="rId1" Type="http://schemas.openxmlformats.org/officeDocument/2006/relationships/tags" Target="../tags/tag13.xml"/><Relationship Id="rId2" Type="http://schemas.openxmlformats.org/officeDocument/2006/relationships/tags" Target="../tags/tag14.xml"/><Relationship Id="rId3" Type="http://schemas.openxmlformats.org/officeDocument/2006/relationships/slideLayout" Target="../slideLayouts/slideLayout20.xml"/><Relationship Id="rId4" Type="http://schemas.openxmlformats.org/officeDocument/2006/relationships/notesSlide" Target="../notesSlides/notesSlide10.xml"/><Relationship Id="rId5" Type="http://schemas.openxmlformats.org/officeDocument/2006/relationships/image" Target="../media/image12.png"/><Relationship Id="rId6" Type="http://schemas.openxmlformats.org/officeDocument/2006/relationships/image" Target="../media/image13.png"/><Relationship Id="rId7" Type="http://schemas.openxmlformats.org/officeDocument/2006/relationships/image" Target="../media/image14.png"/><Relationship Id="rId8" Type="http://schemas.openxmlformats.org/officeDocument/2006/relationships/image" Target="../media/image15.png"/><Relationship Id="rId9" Type="http://schemas.openxmlformats.org/officeDocument/2006/relationships/image" Target="../media/image16.png"/><Relationship Id="rId10"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0.xml"/><Relationship Id="rId4" Type="http://schemas.openxmlformats.org/officeDocument/2006/relationships/notesSlide" Target="../notesSlides/notesSlide11.xml"/><Relationship Id="rId5" Type="http://schemas.openxmlformats.org/officeDocument/2006/relationships/image" Target="../media/image12.png"/><Relationship Id="rId6" Type="http://schemas.openxmlformats.org/officeDocument/2006/relationships/image" Target="../media/image13.png"/><Relationship Id="rId7" Type="http://schemas.openxmlformats.org/officeDocument/2006/relationships/image" Target="../media/image16.png"/><Relationship Id="rId8" Type="http://schemas.openxmlformats.org/officeDocument/2006/relationships/image" Target="../media/image17.png"/><Relationship Id="rId9" Type="http://schemas.openxmlformats.org/officeDocument/2006/relationships/image" Target="../media/image20.png"/><Relationship Id="rId1" Type="http://schemas.openxmlformats.org/officeDocument/2006/relationships/tags" Target="../tags/tag15.xml"/><Relationship Id="rId2" Type="http://schemas.openxmlformats.org/officeDocument/2006/relationships/tags" Target="../tags/tag16.xml"/></Relationships>
</file>

<file path=ppt/slides/_rels/slide12.xml.rels><?xml version="1.0" encoding="UTF-8" standalone="yes"?>
<Relationships xmlns="http://schemas.openxmlformats.org/package/2006/relationships"><Relationship Id="rId11" Type="http://schemas.openxmlformats.org/officeDocument/2006/relationships/image" Target="../media/image20.png"/><Relationship Id="rId12" Type="http://schemas.openxmlformats.org/officeDocument/2006/relationships/image" Target="../media/image18.png"/><Relationship Id="rId13" Type="http://schemas.openxmlformats.org/officeDocument/2006/relationships/image" Target="../media/image19.png"/><Relationship Id="rId1" Type="http://schemas.openxmlformats.org/officeDocument/2006/relationships/tags" Target="../tags/tag17.xml"/><Relationship Id="rId2" Type="http://schemas.openxmlformats.org/officeDocument/2006/relationships/tags" Target="../tags/tag18.xml"/><Relationship Id="rId3" Type="http://schemas.openxmlformats.org/officeDocument/2006/relationships/slideLayout" Target="../slideLayouts/slideLayout20.xml"/><Relationship Id="rId4" Type="http://schemas.openxmlformats.org/officeDocument/2006/relationships/notesSlide" Target="../notesSlides/notesSlide12.xml"/><Relationship Id="rId5" Type="http://schemas.openxmlformats.org/officeDocument/2006/relationships/image" Target="../media/image12.png"/><Relationship Id="rId6" Type="http://schemas.openxmlformats.org/officeDocument/2006/relationships/image" Target="../media/image13.png"/><Relationship Id="rId7" Type="http://schemas.openxmlformats.org/officeDocument/2006/relationships/image" Target="../media/image14.png"/><Relationship Id="rId8" Type="http://schemas.openxmlformats.org/officeDocument/2006/relationships/image" Target="../media/image15.png"/><Relationship Id="rId9" Type="http://schemas.openxmlformats.org/officeDocument/2006/relationships/image" Target="../media/image16.png"/><Relationship Id="rId10" Type="http://schemas.openxmlformats.org/officeDocument/2006/relationships/image" Target="../media/image17.png"/></Relationships>
</file>

<file path=ppt/slides/_rels/slide13.xml.rels><?xml version="1.0" encoding="UTF-8" standalone="yes"?>
<Relationships xmlns="http://schemas.openxmlformats.org/package/2006/relationships"><Relationship Id="rId11" Type="http://schemas.openxmlformats.org/officeDocument/2006/relationships/image" Target="../media/image17.png"/><Relationship Id="rId12" Type="http://schemas.openxmlformats.org/officeDocument/2006/relationships/image" Target="../media/image21.png"/><Relationship Id="rId1" Type="http://schemas.openxmlformats.org/officeDocument/2006/relationships/tags" Target="../tags/tag19.xml"/><Relationship Id="rId2" Type="http://schemas.openxmlformats.org/officeDocument/2006/relationships/slideLayout" Target="../slideLayouts/slideLayout20.xml"/><Relationship Id="rId3" Type="http://schemas.openxmlformats.org/officeDocument/2006/relationships/notesSlide" Target="../notesSlides/notesSlide13.xml"/><Relationship Id="rId4" Type="http://schemas.openxmlformats.org/officeDocument/2006/relationships/image" Target="../media/image13.png"/><Relationship Id="rId5" Type="http://schemas.openxmlformats.org/officeDocument/2006/relationships/image" Target="../media/image14.png"/><Relationship Id="rId6" Type="http://schemas.openxmlformats.org/officeDocument/2006/relationships/image" Target="../media/image15.png"/><Relationship Id="rId7" Type="http://schemas.openxmlformats.org/officeDocument/2006/relationships/image" Target="../media/image20.png"/><Relationship Id="rId8" Type="http://schemas.openxmlformats.org/officeDocument/2006/relationships/image" Target="../media/image18.png"/><Relationship Id="rId9" Type="http://schemas.openxmlformats.org/officeDocument/2006/relationships/image" Target="../media/image19.png"/><Relationship Id="rId10"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4" Type="http://schemas.openxmlformats.org/officeDocument/2006/relationships/image" Target="../media/image13.png"/><Relationship Id="rId5" Type="http://schemas.openxmlformats.org/officeDocument/2006/relationships/image" Target="../media/image14.png"/><Relationship Id="rId6" Type="http://schemas.openxmlformats.org/officeDocument/2006/relationships/image" Target="../media/image15.png"/><Relationship Id="rId1" Type="http://schemas.openxmlformats.org/officeDocument/2006/relationships/tags" Target="../tags/tag20.xml"/><Relationship Id="rId2"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4" Type="http://schemas.openxmlformats.org/officeDocument/2006/relationships/diagramData" Target="../diagrams/data1.xml"/><Relationship Id="rId5" Type="http://schemas.openxmlformats.org/officeDocument/2006/relationships/diagramLayout" Target="../diagrams/layout1.xml"/><Relationship Id="rId6" Type="http://schemas.openxmlformats.org/officeDocument/2006/relationships/diagramQuickStyle" Target="../diagrams/quickStyle1.xml"/><Relationship Id="rId7" Type="http://schemas.openxmlformats.org/officeDocument/2006/relationships/diagramColors" Target="../diagrams/colors1.xml"/><Relationship Id="rId8" Type="http://schemas.microsoft.com/office/2007/relationships/diagramDrawing" Target="../diagrams/drawing1.xml"/><Relationship Id="rId1" Type="http://schemas.openxmlformats.org/officeDocument/2006/relationships/tags" Target="../tags/tag21.xml"/><Relationship Id="rId2"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4" Type="http://schemas.openxmlformats.org/officeDocument/2006/relationships/image" Target="../media/image25.png"/><Relationship Id="rId5" Type="http://schemas.openxmlformats.org/officeDocument/2006/relationships/image" Target="../media/image26.png"/><Relationship Id="rId6" Type="http://schemas.openxmlformats.org/officeDocument/2006/relationships/image" Target="../media/image27.png"/><Relationship Id="rId1" Type="http://schemas.openxmlformats.org/officeDocument/2006/relationships/tags" Target="../tags/tag22.xml"/><Relationship Id="rId2"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1" Type="http://schemas.openxmlformats.org/officeDocument/2006/relationships/tags" Target="../tags/tag23.xml"/><Relationship Id="rId2" Type="http://schemas.openxmlformats.org/officeDocument/2006/relationships/slideLayout" Target="../slideLayouts/slideLayout20.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4" Type="http://schemas.openxmlformats.org/officeDocument/2006/relationships/image" Target="../media/image28.png"/><Relationship Id="rId5" Type="http://schemas.openxmlformats.org/officeDocument/2006/relationships/image" Target="../media/image29.png"/><Relationship Id="rId6" Type="http://schemas.openxmlformats.org/officeDocument/2006/relationships/image" Target="../media/image30.png"/><Relationship Id="rId7" Type="http://schemas.openxmlformats.org/officeDocument/2006/relationships/image" Target="../media/image31.png"/><Relationship Id="rId8" Type="http://schemas.openxmlformats.org/officeDocument/2006/relationships/image" Target="../media/image32.png"/><Relationship Id="rId9" Type="http://schemas.openxmlformats.org/officeDocument/2006/relationships/image" Target="../media/image33.png"/><Relationship Id="rId1" Type="http://schemas.openxmlformats.org/officeDocument/2006/relationships/tags" Target="../tags/tag24.xml"/><Relationship Id="rId2"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4" Type="http://schemas.openxmlformats.org/officeDocument/2006/relationships/image" Target="../media/image34.png"/><Relationship Id="rId5" Type="http://schemas.openxmlformats.org/officeDocument/2006/relationships/image" Target="../media/image35.png"/><Relationship Id="rId1" Type="http://schemas.openxmlformats.org/officeDocument/2006/relationships/tags" Target="../tags/tag25.xml"/><Relationship Id="rId2"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7.png"/><Relationship Id="rId7" Type="http://schemas.openxmlformats.org/officeDocument/2006/relationships/image" Target="../media/image8.png"/><Relationship Id="rId8" Type="http://schemas.openxmlformats.org/officeDocument/2006/relationships/image" Target="../media/image9.png"/><Relationship Id="rId1" Type="http://schemas.openxmlformats.org/officeDocument/2006/relationships/tags" Target="../tags/tag2.xml"/><Relationship Id="rId2" Type="http://schemas.openxmlformats.org/officeDocument/2006/relationships/slideLayout" Target="../slideLayouts/slideLayout20.xml"/></Relationships>
</file>

<file path=ppt/slides/_rels/slide20.xml.rels><?xml version="1.0" encoding="UTF-8" standalone="yes"?>
<Relationships xmlns="http://schemas.openxmlformats.org/package/2006/relationships"><Relationship Id="rId1" Type="http://schemas.openxmlformats.org/officeDocument/2006/relationships/tags" Target="../tags/tag26.xml"/><Relationship Id="rId2" Type="http://schemas.openxmlformats.org/officeDocument/2006/relationships/slideLayout" Target="../slideLayouts/slideLayout16.xml"/><Relationship Id="rId3"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tags" Target="../tags/tag27.xml"/><Relationship Id="rId2" Type="http://schemas.openxmlformats.org/officeDocument/2006/relationships/slideLayout" Target="../slideLayouts/slideLayout16.xml"/><Relationship Id="rId3"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4" Type="http://schemas.openxmlformats.org/officeDocument/2006/relationships/image" Target="../media/image10.png"/><Relationship Id="rId1" Type="http://schemas.openxmlformats.org/officeDocument/2006/relationships/tags" Target="../tags/tag3.xml"/><Relationship Id="rId2"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4" Type="http://schemas.openxmlformats.org/officeDocument/2006/relationships/image" Target="../media/image8.png"/><Relationship Id="rId1" Type="http://schemas.openxmlformats.org/officeDocument/2006/relationships/tags" Target="../tags/tag4.xml"/><Relationship Id="rId2"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4" Type="http://schemas.openxmlformats.org/officeDocument/2006/relationships/image" Target="../media/image5.png"/><Relationship Id="rId1" Type="http://schemas.openxmlformats.org/officeDocument/2006/relationships/tags" Target="../tags/tag5.xml"/><Relationship Id="rId2"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4" Type="http://schemas.openxmlformats.org/officeDocument/2006/relationships/image" Target="../media/image9.png"/><Relationship Id="rId1" Type="http://schemas.openxmlformats.org/officeDocument/2006/relationships/tags" Target="../tags/tag6.xml"/><Relationship Id="rId2"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4" Type="http://schemas.openxmlformats.org/officeDocument/2006/relationships/image" Target="../media/image6.png"/><Relationship Id="rId5" Type="http://schemas.openxmlformats.org/officeDocument/2006/relationships/image" Target="../media/image11.png"/><Relationship Id="rId1" Type="http://schemas.openxmlformats.org/officeDocument/2006/relationships/tags" Target="../tags/tag7.xml"/><Relationship Id="rId2" Type="http://schemas.openxmlformats.org/officeDocument/2006/relationships/slideLayout" Target="../slideLayouts/slideLayout20.xml"/></Relationships>
</file>

<file path=ppt/slides/_rels/slide8.xml.rels><?xml version="1.0" encoding="UTF-8" standalone="yes"?>
<Relationships xmlns="http://schemas.openxmlformats.org/package/2006/relationships"><Relationship Id="rId11" Type="http://schemas.openxmlformats.org/officeDocument/2006/relationships/image" Target="../media/image19.png"/><Relationship Id="rId12" Type="http://schemas.openxmlformats.org/officeDocument/2006/relationships/image" Target="../media/image20.png"/><Relationship Id="rId1" Type="http://schemas.openxmlformats.org/officeDocument/2006/relationships/tags" Target="../tags/tag8.xml"/><Relationship Id="rId2" Type="http://schemas.openxmlformats.org/officeDocument/2006/relationships/slideLayout" Target="../slideLayouts/slideLayout20.xml"/><Relationship Id="rId3" Type="http://schemas.openxmlformats.org/officeDocument/2006/relationships/notesSlide" Target="../notesSlides/notesSlide8.xml"/><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14.png"/><Relationship Id="rId7" Type="http://schemas.openxmlformats.org/officeDocument/2006/relationships/image" Target="../media/image15.png"/><Relationship Id="rId8" Type="http://schemas.openxmlformats.org/officeDocument/2006/relationships/image" Target="../media/image16.png"/><Relationship Id="rId9" Type="http://schemas.openxmlformats.org/officeDocument/2006/relationships/image" Target="../media/image17.png"/><Relationship Id="rId10" Type="http://schemas.openxmlformats.org/officeDocument/2006/relationships/image" Target="../media/image18.png"/></Relationships>
</file>

<file path=ppt/slides/_rels/slide9.xml.rels><?xml version="1.0" encoding="UTF-8" standalone="yes"?>
<Relationships xmlns="http://schemas.openxmlformats.org/package/2006/relationships"><Relationship Id="rId11" Type="http://schemas.openxmlformats.org/officeDocument/2006/relationships/image" Target="../media/image16.png"/><Relationship Id="rId12" Type="http://schemas.openxmlformats.org/officeDocument/2006/relationships/image" Target="../media/image17.png"/><Relationship Id="rId13" Type="http://schemas.openxmlformats.org/officeDocument/2006/relationships/image" Target="../media/image18.png"/><Relationship Id="rId14" Type="http://schemas.openxmlformats.org/officeDocument/2006/relationships/image" Target="../media/image19.png"/><Relationship Id="rId15" Type="http://schemas.openxmlformats.org/officeDocument/2006/relationships/image" Target="../media/image20.png"/><Relationship Id="rId1" Type="http://schemas.openxmlformats.org/officeDocument/2006/relationships/tags" Target="../tags/tag9.xml"/><Relationship Id="rId2" Type="http://schemas.openxmlformats.org/officeDocument/2006/relationships/tags" Target="../tags/tag10.xml"/><Relationship Id="rId3" Type="http://schemas.openxmlformats.org/officeDocument/2006/relationships/tags" Target="../tags/tag11.xml"/><Relationship Id="rId4" Type="http://schemas.openxmlformats.org/officeDocument/2006/relationships/tags" Target="../tags/tag12.xml"/><Relationship Id="rId5" Type="http://schemas.openxmlformats.org/officeDocument/2006/relationships/slideLayout" Target="../slideLayouts/slideLayout20.xml"/><Relationship Id="rId6" Type="http://schemas.openxmlformats.org/officeDocument/2006/relationships/notesSlide" Target="../notesSlides/notesSlide9.xml"/><Relationship Id="rId7" Type="http://schemas.openxmlformats.org/officeDocument/2006/relationships/image" Target="../media/image12.png"/><Relationship Id="rId8" Type="http://schemas.openxmlformats.org/officeDocument/2006/relationships/image" Target="../media/image13.png"/><Relationship Id="rId9" Type="http://schemas.openxmlformats.org/officeDocument/2006/relationships/image" Target="../media/image14.png"/><Relationship Id="rId10"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Shape 232"/>
          <p:cNvSpPr txBox="1">
            <a:spLocks noGrp="1"/>
          </p:cNvSpPr>
          <p:nvPr>
            <p:ph type="ctrTitle"/>
          </p:nvPr>
        </p:nvSpPr>
        <p:spPr>
          <a:xfrm>
            <a:off x="822612" y="766059"/>
            <a:ext cx="7460606" cy="1271791"/>
          </a:xfrm>
          <a:prstGeom prst="rect">
            <a:avLst/>
          </a:prstGeom>
          <a:noFill/>
          <a:ln>
            <a:noFill/>
          </a:ln>
        </p:spPr>
        <p:txBody>
          <a:bodyPr lIns="0" tIns="0" rIns="0" bIns="0" anchor="b" anchorCtr="0">
            <a:noAutofit/>
          </a:bodyPr>
          <a:lstStyle/>
          <a:p>
            <a:pPr marL="0" marR="0" lvl="0" indent="0" algn="ctr" rtl="0">
              <a:lnSpc>
                <a:spcPct val="90000"/>
              </a:lnSpc>
              <a:spcBef>
                <a:spcPts val="0"/>
              </a:spcBef>
              <a:buClr>
                <a:srgbClr val="F16F3B"/>
              </a:buClr>
              <a:buSzPct val="25000"/>
              <a:buFont typeface="Arial"/>
              <a:buNone/>
            </a:pPr>
            <a:r>
              <a:rPr lang="en-US" sz="3600" b="1" dirty="0">
                <a:solidFill>
                  <a:schemeClr val="tx2"/>
                </a:solidFill>
              </a:rPr>
              <a:t>GPDB </a:t>
            </a:r>
            <a:r>
              <a:rPr lang="en-US" sz="3600" b="1" dirty="0" smtClean="0">
                <a:solidFill>
                  <a:schemeClr val="tx2"/>
                </a:solidFill>
              </a:rPr>
              <a:t>Command Center</a:t>
            </a:r>
            <a:endParaRPr lang="en" sz="3600" b="1" dirty="0">
              <a:solidFill>
                <a:schemeClr val="tx2"/>
              </a:solidFill>
            </a:endParaRPr>
          </a:p>
        </p:txBody>
      </p:sp>
      <p:pic>
        <p:nvPicPr>
          <p:cNvPr id="234" name="Shape 234"/>
          <p:cNvPicPr preferRelativeResize="0"/>
          <p:nvPr/>
        </p:nvPicPr>
        <p:blipFill>
          <a:blip r:embed="rId3">
            <a:alphaModFix/>
          </a:blip>
          <a:stretch>
            <a:fillRect/>
          </a:stretch>
        </p:blipFill>
        <p:spPr>
          <a:xfrm>
            <a:off x="3359023" y="2954465"/>
            <a:ext cx="2764521" cy="2579665"/>
          </a:xfrm>
          <a:prstGeom prst="rect">
            <a:avLst/>
          </a:prstGeom>
          <a:noFill/>
          <a:ln>
            <a:noFill/>
          </a:ln>
        </p:spPr>
      </p:pic>
    </p:spTree>
    <p:extLst>
      <p:ext uri="{BB962C8B-B14F-4D97-AF65-F5344CB8AC3E}">
        <p14:creationId xmlns:p14="http://schemas.microsoft.com/office/powerpoint/2010/main" val="135788613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p>
            <a:r>
              <a:rPr lang="en-US" dirty="0" smtClean="0"/>
              <a:t>Greenplum Command Center Agents</a:t>
            </a:r>
            <a:endParaRPr lang="en-US" dirty="0"/>
          </a:p>
        </p:txBody>
      </p:sp>
      <p:grpSp>
        <p:nvGrpSpPr>
          <p:cNvPr id="21" name="Group 89"/>
          <p:cNvGrpSpPr/>
          <p:nvPr/>
        </p:nvGrpSpPr>
        <p:grpSpPr>
          <a:xfrm>
            <a:off x="152400" y="796162"/>
            <a:ext cx="8305800" cy="5512832"/>
            <a:chOff x="152400" y="685800"/>
            <a:chExt cx="8305800" cy="5512832"/>
          </a:xfrm>
        </p:grpSpPr>
        <p:cxnSp>
          <p:nvCxnSpPr>
            <p:cNvPr id="5" name="Shape 4"/>
            <p:cNvCxnSpPr>
              <a:endCxn id="19" idx="1"/>
            </p:cNvCxnSpPr>
            <p:nvPr/>
          </p:nvCxnSpPr>
          <p:spPr>
            <a:xfrm rot="16200000" flipH="1">
              <a:off x="1067944" y="2059912"/>
              <a:ext cx="1239619" cy="1653694"/>
            </a:xfrm>
            <a:prstGeom prst="bentConnector2">
              <a:avLst/>
            </a:prstGeom>
            <a:ln w="38100">
              <a:solidFill>
                <a:schemeClr val="tx2">
                  <a:lumMod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 name="Shape 75"/>
            <p:cNvCxnSpPr/>
            <p:nvPr/>
          </p:nvCxnSpPr>
          <p:spPr>
            <a:xfrm flipV="1">
              <a:off x="4648200" y="1164795"/>
              <a:ext cx="1841854" cy="1643594"/>
            </a:xfrm>
            <a:prstGeom prst="bentConnector3">
              <a:avLst>
                <a:gd name="adj1" fmla="val 50000"/>
              </a:avLst>
            </a:prstGeom>
            <a:ln w="38100">
              <a:solidFill>
                <a:schemeClr val="tx2">
                  <a:lumMod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7" name="Picture 2" descr="C:\Documents and Settings\cantot\My Documents\Training\Supporting Materials\Icons\PNG files for PowerPoint\All Others\Analog PTZ.png"/>
            <p:cNvPicPr>
              <a:picLocks noChangeAspect="1" noChangeArrowheads="1"/>
            </p:cNvPicPr>
            <p:nvPr/>
          </p:nvPicPr>
          <p:blipFill>
            <a:blip r:embed="rId5" cstate="print"/>
            <a:srcRect/>
            <a:stretch>
              <a:fillRect/>
            </a:stretch>
          </p:blipFill>
          <p:spPr bwMode="auto">
            <a:xfrm>
              <a:off x="6788127" y="1054286"/>
              <a:ext cx="1354150" cy="545914"/>
            </a:xfrm>
            <a:prstGeom prst="rect">
              <a:avLst/>
            </a:prstGeom>
            <a:noFill/>
          </p:spPr>
        </p:pic>
        <p:sp>
          <p:nvSpPr>
            <p:cNvPr id="8" name="TextBox 7"/>
            <p:cNvSpPr txBox="1"/>
            <p:nvPr/>
          </p:nvSpPr>
          <p:spPr>
            <a:xfrm>
              <a:off x="6788127" y="1485900"/>
              <a:ext cx="1670073" cy="369332"/>
            </a:xfrm>
            <a:prstGeom prst="rect">
              <a:avLst/>
            </a:prstGeom>
            <a:noFill/>
          </p:spPr>
          <p:txBody>
            <a:bodyPr wrap="none" rtlCol="0">
              <a:spAutoFit/>
            </a:bodyPr>
            <a:lstStyle/>
            <a:p>
              <a:r>
                <a:rPr lang="en-US" b="1" dirty="0" smtClean="0">
                  <a:solidFill>
                    <a:schemeClr val="bg2">
                      <a:lumMod val="75000"/>
                    </a:schemeClr>
                  </a:solidFill>
                  <a:latin typeface="Calibri" pitchFamily="34" charset="0"/>
                </a:rPr>
                <a:t>Segment server</a:t>
              </a:r>
              <a:endParaRPr lang="en-US" b="1" dirty="0">
                <a:solidFill>
                  <a:schemeClr val="bg2">
                    <a:lumMod val="75000"/>
                  </a:schemeClr>
                </a:solidFill>
                <a:latin typeface="Calibri" pitchFamily="34" charset="0"/>
              </a:endParaRPr>
            </a:p>
          </p:txBody>
        </p:sp>
        <p:pic>
          <p:nvPicPr>
            <p:cNvPr id="9" name="Picture 2" descr="C:\Documents and Settings\cantot\My Documents\Training\Supporting Materials\Icons\PNG files for PowerPoint\All Others\Analog PTZ.png"/>
            <p:cNvPicPr>
              <a:picLocks noChangeAspect="1" noChangeArrowheads="1"/>
            </p:cNvPicPr>
            <p:nvPr/>
          </p:nvPicPr>
          <p:blipFill>
            <a:blip r:embed="rId5" cstate="print"/>
            <a:srcRect/>
            <a:stretch>
              <a:fillRect/>
            </a:stretch>
          </p:blipFill>
          <p:spPr bwMode="auto">
            <a:xfrm>
              <a:off x="6788127" y="2384869"/>
              <a:ext cx="1354150" cy="545914"/>
            </a:xfrm>
            <a:prstGeom prst="rect">
              <a:avLst/>
            </a:prstGeom>
            <a:noFill/>
          </p:spPr>
        </p:pic>
        <p:sp>
          <p:nvSpPr>
            <p:cNvPr id="10" name="TextBox 9"/>
            <p:cNvSpPr txBox="1"/>
            <p:nvPr/>
          </p:nvSpPr>
          <p:spPr>
            <a:xfrm>
              <a:off x="6788127" y="2816483"/>
              <a:ext cx="1670073" cy="369332"/>
            </a:xfrm>
            <a:prstGeom prst="rect">
              <a:avLst/>
            </a:prstGeom>
            <a:noFill/>
          </p:spPr>
          <p:txBody>
            <a:bodyPr wrap="none" rtlCol="0">
              <a:spAutoFit/>
            </a:bodyPr>
            <a:lstStyle/>
            <a:p>
              <a:r>
                <a:rPr lang="en-US" b="1" dirty="0" smtClean="0">
                  <a:solidFill>
                    <a:schemeClr val="bg2">
                      <a:lumMod val="75000"/>
                    </a:schemeClr>
                  </a:solidFill>
                  <a:latin typeface="Calibri" pitchFamily="34" charset="0"/>
                </a:rPr>
                <a:t>Segment server</a:t>
              </a:r>
              <a:endParaRPr lang="en-US" b="1" dirty="0">
                <a:solidFill>
                  <a:schemeClr val="bg2">
                    <a:lumMod val="75000"/>
                  </a:schemeClr>
                </a:solidFill>
                <a:latin typeface="Calibri" pitchFamily="34" charset="0"/>
              </a:endParaRPr>
            </a:p>
          </p:txBody>
        </p:sp>
        <p:pic>
          <p:nvPicPr>
            <p:cNvPr id="11" name="Picture 2" descr="C:\Documents and Settings\cantot\My Documents\Training\Supporting Materials\Icons\PNG files for PowerPoint\All Others\Analog PTZ.png"/>
            <p:cNvPicPr>
              <a:picLocks noChangeAspect="1" noChangeArrowheads="1"/>
            </p:cNvPicPr>
            <p:nvPr/>
          </p:nvPicPr>
          <p:blipFill>
            <a:blip r:embed="rId5" cstate="print"/>
            <a:srcRect/>
            <a:stretch>
              <a:fillRect/>
            </a:stretch>
          </p:blipFill>
          <p:spPr bwMode="auto">
            <a:xfrm>
              <a:off x="6788127" y="3715452"/>
              <a:ext cx="1354150" cy="545914"/>
            </a:xfrm>
            <a:prstGeom prst="rect">
              <a:avLst/>
            </a:prstGeom>
            <a:noFill/>
          </p:spPr>
        </p:pic>
        <p:sp>
          <p:nvSpPr>
            <p:cNvPr id="12" name="TextBox 11"/>
            <p:cNvSpPr txBox="1"/>
            <p:nvPr/>
          </p:nvSpPr>
          <p:spPr>
            <a:xfrm>
              <a:off x="6788127" y="4147066"/>
              <a:ext cx="1670073" cy="369332"/>
            </a:xfrm>
            <a:prstGeom prst="rect">
              <a:avLst/>
            </a:prstGeom>
            <a:noFill/>
          </p:spPr>
          <p:txBody>
            <a:bodyPr wrap="none" rtlCol="0">
              <a:spAutoFit/>
            </a:bodyPr>
            <a:lstStyle/>
            <a:p>
              <a:r>
                <a:rPr lang="en-US" b="1" dirty="0" smtClean="0">
                  <a:solidFill>
                    <a:schemeClr val="bg2">
                      <a:lumMod val="75000"/>
                    </a:schemeClr>
                  </a:solidFill>
                  <a:latin typeface="Calibri" pitchFamily="34" charset="0"/>
                </a:rPr>
                <a:t>Segment server</a:t>
              </a:r>
              <a:endParaRPr lang="en-US" b="1" dirty="0">
                <a:solidFill>
                  <a:schemeClr val="bg2">
                    <a:lumMod val="75000"/>
                  </a:schemeClr>
                </a:solidFill>
                <a:latin typeface="Calibri" pitchFamily="34" charset="0"/>
              </a:endParaRPr>
            </a:p>
          </p:txBody>
        </p:sp>
        <p:pic>
          <p:nvPicPr>
            <p:cNvPr id="13" name="Picture 2" descr="C:\Documents and Settings\cantot\My Documents\Training\Supporting Materials\Icons\PNG files for PowerPoint\All Others\Analog PTZ.png"/>
            <p:cNvPicPr>
              <a:picLocks noChangeAspect="1" noChangeArrowheads="1"/>
            </p:cNvPicPr>
            <p:nvPr/>
          </p:nvPicPr>
          <p:blipFill>
            <a:blip r:embed="rId5" cstate="print"/>
            <a:srcRect/>
            <a:stretch>
              <a:fillRect/>
            </a:stretch>
          </p:blipFill>
          <p:spPr bwMode="auto">
            <a:xfrm>
              <a:off x="6788127" y="5397686"/>
              <a:ext cx="1354150" cy="545914"/>
            </a:xfrm>
            <a:prstGeom prst="rect">
              <a:avLst/>
            </a:prstGeom>
            <a:noFill/>
          </p:spPr>
        </p:pic>
        <p:sp>
          <p:nvSpPr>
            <p:cNvPr id="14" name="TextBox 13"/>
            <p:cNvSpPr txBox="1"/>
            <p:nvPr/>
          </p:nvSpPr>
          <p:spPr>
            <a:xfrm>
              <a:off x="6788127" y="5829300"/>
              <a:ext cx="1670073" cy="369332"/>
            </a:xfrm>
            <a:prstGeom prst="rect">
              <a:avLst/>
            </a:prstGeom>
            <a:noFill/>
          </p:spPr>
          <p:txBody>
            <a:bodyPr wrap="none" rtlCol="0">
              <a:spAutoFit/>
            </a:bodyPr>
            <a:lstStyle/>
            <a:p>
              <a:r>
                <a:rPr lang="en-US" b="1" dirty="0" smtClean="0">
                  <a:solidFill>
                    <a:schemeClr val="bg2">
                      <a:lumMod val="75000"/>
                    </a:schemeClr>
                  </a:solidFill>
                  <a:latin typeface="Calibri" pitchFamily="34" charset="0"/>
                </a:rPr>
                <a:t>Segment server</a:t>
              </a:r>
              <a:endParaRPr lang="en-US" b="1" dirty="0">
                <a:solidFill>
                  <a:schemeClr val="bg2">
                    <a:lumMod val="75000"/>
                  </a:schemeClr>
                </a:solidFill>
                <a:latin typeface="Calibri" pitchFamily="34" charset="0"/>
              </a:endParaRPr>
            </a:p>
          </p:txBody>
        </p:sp>
        <p:cxnSp>
          <p:nvCxnSpPr>
            <p:cNvPr id="15" name="Shape 75"/>
            <p:cNvCxnSpPr/>
            <p:nvPr/>
          </p:nvCxnSpPr>
          <p:spPr>
            <a:xfrm flipV="1">
              <a:off x="4648200" y="2495378"/>
              <a:ext cx="1841854" cy="313011"/>
            </a:xfrm>
            <a:prstGeom prst="bentConnector3">
              <a:avLst>
                <a:gd name="adj1" fmla="val 50000"/>
              </a:avLst>
            </a:prstGeom>
            <a:ln w="38100">
              <a:solidFill>
                <a:schemeClr val="tx2">
                  <a:lumMod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hape 75"/>
            <p:cNvCxnSpPr/>
            <p:nvPr/>
          </p:nvCxnSpPr>
          <p:spPr>
            <a:xfrm>
              <a:off x="4648200" y="2808389"/>
              <a:ext cx="1841854" cy="1017572"/>
            </a:xfrm>
            <a:prstGeom prst="bentConnector3">
              <a:avLst>
                <a:gd name="adj1" fmla="val 50000"/>
              </a:avLst>
            </a:prstGeom>
            <a:ln w="38100">
              <a:solidFill>
                <a:schemeClr val="tx2">
                  <a:lumMod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7" name="Shape 75"/>
            <p:cNvCxnSpPr/>
            <p:nvPr/>
          </p:nvCxnSpPr>
          <p:spPr>
            <a:xfrm>
              <a:off x="4648200" y="2808389"/>
              <a:ext cx="1841854" cy="2699806"/>
            </a:xfrm>
            <a:prstGeom prst="bentConnector3">
              <a:avLst>
                <a:gd name="adj1" fmla="val 50000"/>
              </a:avLst>
            </a:prstGeom>
            <a:ln w="38100">
              <a:solidFill>
                <a:schemeClr val="tx2">
                  <a:lumMod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2819400" y="1981200"/>
              <a:ext cx="1511311" cy="369332"/>
            </a:xfrm>
            <a:prstGeom prst="rect">
              <a:avLst/>
            </a:prstGeom>
            <a:noFill/>
          </p:spPr>
          <p:txBody>
            <a:bodyPr wrap="none" rtlCol="0">
              <a:spAutoFit/>
            </a:bodyPr>
            <a:lstStyle/>
            <a:p>
              <a:r>
                <a:rPr lang="en-US" b="1" dirty="0" smtClean="0">
                  <a:solidFill>
                    <a:schemeClr val="bg2">
                      <a:lumMod val="75000"/>
                    </a:schemeClr>
                  </a:solidFill>
                  <a:latin typeface="Calibri" pitchFamily="34" charset="0"/>
                </a:rPr>
                <a:t>Master server</a:t>
              </a:r>
              <a:endParaRPr lang="en-US" b="1" dirty="0">
                <a:solidFill>
                  <a:schemeClr val="bg2">
                    <a:lumMod val="75000"/>
                  </a:schemeClr>
                </a:solidFill>
                <a:latin typeface="Calibri" pitchFamily="34" charset="0"/>
              </a:endParaRPr>
            </a:p>
          </p:txBody>
        </p:sp>
        <p:sp>
          <p:nvSpPr>
            <p:cNvPr id="19" name="Rounded Rectangle 18"/>
            <p:cNvSpPr/>
            <p:nvPr/>
          </p:nvSpPr>
          <p:spPr>
            <a:xfrm>
              <a:off x="2514600" y="2325469"/>
              <a:ext cx="2209800" cy="2362200"/>
            </a:xfrm>
            <a:prstGeom prst="roundRect">
              <a:avLst>
                <a:gd name="adj" fmla="val 7184"/>
              </a:avLst>
            </a:prstGeom>
            <a:solidFill>
              <a:schemeClr val="accent1">
                <a:lumMod val="20000"/>
                <a:lumOff val="80000"/>
              </a:schemeClr>
            </a:solidFill>
            <a:ln w="38100">
              <a:solidFill>
                <a:schemeClr val="tx2">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0" name="Picture 2" descr="C:\Documents and Settings\cantot\My Documents\Training\Supporting Materials\Icons\PNG files for PowerPoint\All Others\Analog PTZ.png"/>
            <p:cNvPicPr>
              <a:picLocks noChangeAspect="1" noChangeArrowheads="1"/>
            </p:cNvPicPr>
            <p:nvPr/>
          </p:nvPicPr>
          <p:blipFill>
            <a:blip r:embed="rId5" cstate="print"/>
            <a:srcRect/>
            <a:stretch>
              <a:fillRect/>
            </a:stretch>
          </p:blipFill>
          <p:spPr bwMode="auto">
            <a:xfrm>
              <a:off x="1981200" y="2325469"/>
              <a:ext cx="1354150" cy="545914"/>
            </a:xfrm>
            <a:prstGeom prst="rect">
              <a:avLst/>
            </a:prstGeom>
            <a:noFill/>
          </p:spPr>
        </p:pic>
        <p:grpSp>
          <p:nvGrpSpPr>
            <p:cNvPr id="24" name="Group 315"/>
            <p:cNvGrpSpPr/>
            <p:nvPr/>
          </p:nvGrpSpPr>
          <p:grpSpPr>
            <a:xfrm>
              <a:off x="2590800" y="2935069"/>
              <a:ext cx="1240789" cy="1255931"/>
              <a:chOff x="3200400" y="2209800"/>
              <a:chExt cx="1240789" cy="1255931"/>
            </a:xfrm>
          </p:grpSpPr>
          <p:sp>
            <p:nvSpPr>
              <p:cNvPr id="22" name="TextBox 21"/>
              <p:cNvSpPr txBox="1"/>
              <p:nvPr/>
            </p:nvSpPr>
            <p:spPr>
              <a:xfrm>
                <a:off x="3200400" y="2819400"/>
                <a:ext cx="1240789" cy="646331"/>
              </a:xfrm>
              <a:prstGeom prst="rect">
                <a:avLst/>
              </a:prstGeom>
              <a:solidFill>
                <a:schemeClr val="bg1"/>
              </a:solidFill>
              <a:effectLst>
                <a:softEdge rad="127000"/>
              </a:effectLst>
            </p:spPr>
            <p:txBody>
              <a:bodyPr wrap="none" rtlCol="0">
                <a:spAutoFit/>
              </a:bodyPr>
              <a:lstStyle/>
              <a:p>
                <a:pPr algn="ctr"/>
                <a:r>
                  <a:rPr lang="en-US" b="1" dirty="0" smtClean="0">
                    <a:solidFill>
                      <a:schemeClr val="bg2">
                        <a:lumMod val="75000"/>
                      </a:schemeClr>
                    </a:solidFill>
                    <a:latin typeface="Calibri" pitchFamily="34" charset="0"/>
                  </a:rPr>
                  <a:t>lighttpd</a:t>
                </a:r>
                <a:br>
                  <a:rPr lang="en-US" b="1" dirty="0" smtClean="0">
                    <a:solidFill>
                      <a:schemeClr val="bg2">
                        <a:lumMod val="75000"/>
                      </a:schemeClr>
                    </a:solidFill>
                    <a:latin typeface="Calibri" pitchFamily="34" charset="0"/>
                  </a:rPr>
                </a:br>
                <a:r>
                  <a:rPr lang="en-US" b="1" dirty="0" smtClean="0">
                    <a:solidFill>
                      <a:schemeClr val="bg2">
                        <a:lumMod val="75000"/>
                      </a:schemeClr>
                    </a:solidFill>
                    <a:latin typeface="Calibri" pitchFamily="34" charset="0"/>
                  </a:rPr>
                  <a:t>web server</a:t>
                </a:r>
                <a:endParaRPr lang="en-US" b="1" dirty="0">
                  <a:solidFill>
                    <a:schemeClr val="bg2">
                      <a:lumMod val="75000"/>
                    </a:schemeClr>
                  </a:solidFill>
                  <a:latin typeface="Calibri" pitchFamily="34" charset="0"/>
                </a:endParaRPr>
              </a:p>
            </p:txBody>
          </p:sp>
          <p:pic>
            <p:nvPicPr>
              <p:cNvPr id="23" name="Picture 9" descr="C:\Documents and Settings\cantot\My Documents\Training\Supporting Materials\Icons\PNG files for PowerPoint\All Others\Connected.png"/>
              <p:cNvPicPr>
                <a:picLocks noChangeAspect="1" noChangeArrowheads="1"/>
              </p:cNvPicPr>
              <p:nvPr/>
            </p:nvPicPr>
            <p:blipFill>
              <a:blip r:embed="rId6" cstate="print"/>
              <a:srcRect/>
              <a:stretch>
                <a:fillRect/>
              </a:stretch>
            </p:blipFill>
            <p:spPr bwMode="auto">
              <a:xfrm>
                <a:off x="3439794" y="2209800"/>
                <a:ext cx="762000" cy="762000"/>
              </a:xfrm>
              <a:prstGeom prst="rect">
                <a:avLst/>
              </a:prstGeom>
              <a:noFill/>
            </p:spPr>
          </p:pic>
        </p:grpSp>
        <p:grpSp>
          <p:nvGrpSpPr>
            <p:cNvPr id="25" name="Group 318"/>
            <p:cNvGrpSpPr/>
            <p:nvPr/>
          </p:nvGrpSpPr>
          <p:grpSpPr>
            <a:xfrm>
              <a:off x="274012" y="1447800"/>
              <a:ext cx="1173788" cy="1104900"/>
              <a:chOff x="57151" y="1219200"/>
              <a:chExt cx="1173788" cy="1104900"/>
            </a:xfrm>
          </p:grpSpPr>
          <p:grpSp>
            <p:nvGrpSpPr>
              <p:cNvPr id="29" name="Group 9"/>
              <p:cNvGrpSpPr/>
              <p:nvPr/>
            </p:nvGrpSpPr>
            <p:grpSpPr>
              <a:xfrm>
                <a:off x="57151" y="1219200"/>
                <a:ext cx="1173788" cy="819150"/>
                <a:chOff x="1016002" y="984250"/>
                <a:chExt cx="1173788" cy="819150"/>
              </a:xfrm>
            </p:grpSpPr>
            <p:pic>
              <p:nvPicPr>
                <p:cNvPr id="27" name="Picture 2" descr="C:\Documents and Settings\cantot\My Documents\Training\Supporting Materials\Icons\PNG files for PowerPoint\All Others\Laptop.png"/>
                <p:cNvPicPr>
                  <a:picLocks noChangeAspect="1" noChangeArrowheads="1"/>
                </p:cNvPicPr>
                <p:nvPr/>
              </p:nvPicPr>
              <p:blipFill>
                <a:blip r:embed="rId7" cstate="print"/>
                <a:srcRect/>
                <a:stretch>
                  <a:fillRect/>
                </a:stretch>
              </p:blipFill>
              <p:spPr bwMode="auto">
                <a:xfrm>
                  <a:off x="1016002" y="984250"/>
                  <a:ext cx="1173788" cy="819150"/>
                </a:xfrm>
                <a:prstGeom prst="rect">
                  <a:avLst/>
                </a:prstGeom>
                <a:noFill/>
              </p:spPr>
            </p:pic>
            <p:pic>
              <p:nvPicPr>
                <p:cNvPr id="28" name="Picture 4"/>
                <p:cNvPicPr>
                  <a:picLocks noChangeAspect="1" noChangeArrowheads="1"/>
                </p:cNvPicPr>
                <p:nvPr/>
              </p:nvPicPr>
              <p:blipFill>
                <a:blip r:embed="rId8" cstate="print"/>
                <a:srcRect/>
                <a:stretch>
                  <a:fillRect/>
                </a:stretch>
              </p:blipFill>
              <p:spPr bwMode="auto">
                <a:xfrm>
                  <a:off x="1222890" y="1024233"/>
                  <a:ext cx="777240" cy="505314"/>
                </a:xfrm>
                <a:prstGeom prst="rect">
                  <a:avLst/>
                </a:prstGeom>
                <a:noFill/>
                <a:ln w="3175">
                  <a:noFill/>
                  <a:miter lim="800000"/>
                  <a:headEnd/>
                  <a:tailEnd/>
                </a:ln>
                <a:effectLst>
                  <a:outerShdw blurRad="63500" sx="102000" sy="102000" algn="ctr" rotWithShape="0">
                    <a:prstClr val="black">
                      <a:alpha val="40000"/>
                    </a:prstClr>
                  </a:outerShdw>
                </a:effectLst>
              </p:spPr>
            </p:pic>
          </p:grpSp>
          <p:sp>
            <p:nvSpPr>
              <p:cNvPr id="26" name="TextBox 25"/>
              <p:cNvSpPr txBox="1"/>
              <p:nvPr/>
            </p:nvSpPr>
            <p:spPr>
              <a:xfrm>
                <a:off x="190500" y="1954768"/>
                <a:ext cx="939681" cy="369332"/>
              </a:xfrm>
              <a:prstGeom prst="rect">
                <a:avLst/>
              </a:prstGeom>
              <a:solidFill>
                <a:schemeClr val="bg1"/>
              </a:solidFill>
              <a:effectLst>
                <a:softEdge rad="63500"/>
              </a:effectLst>
            </p:spPr>
            <p:txBody>
              <a:bodyPr wrap="none" rtlCol="0">
                <a:spAutoFit/>
              </a:bodyPr>
              <a:lstStyle/>
              <a:p>
                <a:r>
                  <a:rPr lang="en-US" b="1" dirty="0" smtClean="0">
                    <a:solidFill>
                      <a:schemeClr val="bg2">
                        <a:lumMod val="75000"/>
                      </a:schemeClr>
                    </a:solidFill>
                    <a:latin typeface="Calibri" pitchFamily="34" charset="0"/>
                  </a:rPr>
                  <a:t>Console</a:t>
                </a:r>
                <a:endParaRPr lang="en-US" b="1" dirty="0">
                  <a:solidFill>
                    <a:schemeClr val="bg2">
                      <a:lumMod val="75000"/>
                    </a:schemeClr>
                  </a:solidFill>
                  <a:latin typeface="Calibri" pitchFamily="34" charset="0"/>
                </a:endParaRPr>
              </a:p>
            </p:txBody>
          </p:sp>
        </p:grpSp>
        <p:grpSp>
          <p:nvGrpSpPr>
            <p:cNvPr id="30" name="Group 365"/>
            <p:cNvGrpSpPr/>
            <p:nvPr/>
          </p:nvGrpSpPr>
          <p:grpSpPr>
            <a:xfrm>
              <a:off x="3657600" y="2401669"/>
              <a:ext cx="990600" cy="838200"/>
              <a:chOff x="4114800" y="1676400"/>
              <a:chExt cx="990600" cy="838200"/>
            </a:xfrm>
          </p:grpSpPr>
          <p:grpSp>
            <p:nvGrpSpPr>
              <p:cNvPr id="34" name="Group 17"/>
              <p:cNvGrpSpPr/>
              <p:nvPr/>
            </p:nvGrpSpPr>
            <p:grpSpPr>
              <a:xfrm>
                <a:off x="4114800" y="1676400"/>
                <a:ext cx="990600" cy="813439"/>
                <a:chOff x="5943600" y="2362200"/>
                <a:chExt cx="990600" cy="813439"/>
              </a:xfrm>
            </p:grpSpPr>
            <p:pic>
              <p:nvPicPr>
                <p:cNvPr id="32" name="Picture 4" descr="C:\Documents and Settings\cantot\My Documents\Training\Supporting Materials\Icons\PNG files for PowerPoint\All Others\clouds-blue.png"/>
                <p:cNvPicPr>
                  <a:picLocks noChangeAspect="1" noChangeArrowheads="1"/>
                </p:cNvPicPr>
                <p:nvPr/>
              </p:nvPicPr>
              <p:blipFill>
                <a:blip r:embed="rId9" cstate="print"/>
                <a:srcRect/>
                <a:stretch>
                  <a:fillRect/>
                </a:stretch>
              </p:blipFill>
              <p:spPr bwMode="auto">
                <a:xfrm>
                  <a:off x="5943600" y="2362200"/>
                  <a:ext cx="990600" cy="813439"/>
                </a:xfrm>
                <a:prstGeom prst="rect">
                  <a:avLst/>
                </a:prstGeom>
                <a:noFill/>
                <a:effectLst>
                  <a:outerShdw blurRad="63500" sx="102000" sy="102000" algn="ctr" rotWithShape="0">
                    <a:prstClr val="black">
                      <a:alpha val="40000"/>
                    </a:prstClr>
                  </a:outerShdw>
                </a:effectLst>
              </p:spPr>
            </p:pic>
            <p:sp>
              <p:nvSpPr>
                <p:cNvPr id="33" name="TextBox 32"/>
                <p:cNvSpPr txBox="1"/>
                <p:nvPr/>
              </p:nvSpPr>
              <p:spPr>
                <a:xfrm>
                  <a:off x="6065144" y="2584253"/>
                  <a:ext cx="747512" cy="369332"/>
                </a:xfrm>
                <a:prstGeom prst="rect">
                  <a:avLst/>
                </a:prstGeom>
                <a:noFill/>
              </p:spPr>
              <p:txBody>
                <a:bodyPr wrap="none" rtlCol="0">
                  <a:spAutoFit/>
                </a:bodyPr>
                <a:lstStyle/>
                <a:p>
                  <a:r>
                    <a:rPr lang="en-US" b="1" dirty="0" smtClean="0">
                      <a:latin typeface="Calibri" pitchFamily="34" charset="0"/>
                    </a:rPr>
                    <a:t>Agent</a:t>
                  </a:r>
                  <a:endParaRPr lang="en-US" b="1" dirty="0">
                    <a:latin typeface="Calibri" pitchFamily="34" charset="0"/>
                  </a:endParaRPr>
                </a:p>
              </p:txBody>
            </p:sp>
          </p:grpSp>
          <p:pic>
            <p:nvPicPr>
              <p:cNvPr id="31" name="Picture 5" descr="C:\Documents and Settings\cantot\My Documents\Training\Supporting Materials\Icons\PNG files for PowerPoint\All Others\Collapse Down.png"/>
              <p:cNvPicPr>
                <a:picLocks noChangeAspect="1" noChangeArrowheads="1"/>
              </p:cNvPicPr>
              <p:nvPr/>
            </p:nvPicPr>
            <p:blipFill>
              <a:blip r:embed="rId10" cstate="print"/>
              <a:srcRect/>
              <a:stretch>
                <a:fillRect/>
              </a:stretch>
            </p:blipFill>
            <p:spPr bwMode="auto">
              <a:xfrm>
                <a:off x="4648200" y="2133600"/>
                <a:ext cx="381000" cy="381000"/>
              </a:xfrm>
              <a:prstGeom prst="rect">
                <a:avLst/>
              </a:prstGeom>
              <a:noFill/>
            </p:spPr>
          </p:pic>
        </p:grpSp>
        <p:grpSp>
          <p:nvGrpSpPr>
            <p:cNvPr id="37" name="Group 390"/>
            <p:cNvGrpSpPr/>
            <p:nvPr/>
          </p:nvGrpSpPr>
          <p:grpSpPr>
            <a:xfrm>
              <a:off x="3587247" y="3732694"/>
              <a:ext cx="1165705" cy="1067906"/>
              <a:chOff x="3618944" y="3617025"/>
              <a:chExt cx="1165705" cy="1067906"/>
            </a:xfrm>
          </p:grpSpPr>
          <p:pic>
            <p:nvPicPr>
              <p:cNvPr id="35" name="Picture 8" descr="C:\Documents and Settings\cantot\My Documents\Training\Supporting Materials\Icons\PNG files for PowerPoint\All Others\disc blue.png"/>
              <p:cNvPicPr>
                <a:picLocks noChangeAspect="1" noChangeArrowheads="1"/>
              </p:cNvPicPr>
              <p:nvPr/>
            </p:nvPicPr>
            <p:blipFill>
              <a:blip r:embed="rId11" cstate="print"/>
              <a:srcRect/>
              <a:stretch>
                <a:fillRect/>
              </a:stretch>
            </p:blipFill>
            <p:spPr bwMode="auto">
              <a:xfrm>
                <a:off x="3957885" y="3617025"/>
                <a:ext cx="487825" cy="533400"/>
              </a:xfrm>
              <a:prstGeom prst="rect">
                <a:avLst/>
              </a:prstGeom>
              <a:noFill/>
            </p:spPr>
          </p:pic>
          <p:sp>
            <p:nvSpPr>
              <p:cNvPr id="36" name="TextBox 35"/>
              <p:cNvSpPr txBox="1"/>
              <p:nvPr/>
            </p:nvSpPr>
            <p:spPr>
              <a:xfrm>
                <a:off x="3618944" y="4038600"/>
                <a:ext cx="1165705" cy="646331"/>
              </a:xfrm>
              <a:prstGeom prst="rect">
                <a:avLst/>
              </a:prstGeom>
              <a:solidFill>
                <a:schemeClr val="bg1"/>
              </a:solidFill>
              <a:effectLst>
                <a:softEdge rad="127000"/>
              </a:effectLst>
            </p:spPr>
            <p:txBody>
              <a:bodyPr wrap="none" rtlCol="0">
                <a:spAutoFit/>
              </a:bodyPr>
              <a:lstStyle/>
              <a:p>
                <a:pPr algn="ctr"/>
                <a:r>
                  <a:rPr lang="en-US" b="1" dirty="0" smtClean="0">
                    <a:solidFill>
                      <a:schemeClr val="bg2">
                        <a:lumMod val="75000"/>
                      </a:schemeClr>
                    </a:solidFill>
                    <a:latin typeface="Calibri" pitchFamily="34" charset="0"/>
                  </a:rPr>
                  <a:t>Command</a:t>
                </a:r>
                <a:br>
                  <a:rPr lang="en-US" b="1" dirty="0" smtClean="0">
                    <a:solidFill>
                      <a:schemeClr val="bg2">
                        <a:lumMod val="75000"/>
                      </a:schemeClr>
                    </a:solidFill>
                    <a:latin typeface="Calibri" pitchFamily="34" charset="0"/>
                  </a:rPr>
                </a:br>
                <a:r>
                  <a:rPr lang="en-US" b="1" dirty="0" smtClean="0">
                    <a:solidFill>
                      <a:schemeClr val="bg2">
                        <a:lumMod val="75000"/>
                      </a:schemeClr>
                    </a:solidFill>
                    <a:latin typeface="Calibri" pitchFamily="34" charset="0"/>
                  </a:rPr>
                  <a:t>Center DB</a:t>
                </a:r>
                <a:endParaRPr lang="en-US" b="1" dirty="0">
                  <a:solidFill>
                    <a:schemeClr val="bg2">
                      <a:lumMod val="75000"/>
                    </a:schemeClr>
                  </a:solidFill>
                  <a:latin typeface="Calibri" pitchFamily="34" charset="0"/>
                </a:endParaRPr>
              </a:p>
            </p:txBody>
          </p:sp>
        </p:grpSp>
        <p:grpSp>
          <p:nvGrpSpPr>
            <p:cNvPr id="38" name="Group 365"/>
            <p:cNvGrpSpPr/>
            <p:nvPr/>
          </p:nvGrpSpPr>
          <p:grpSpPr>
            <a:xfrm>
              <a:off x="3657600" y="2401669"/>
              <a:ext cx="990600" cy="838200"/>
              <a:chOff x="4114800" y="1676400"/>
              <a:chExt cx="990600" cy="838200"/>
            </a:xfrm>
            <a:effectLst>
              <a:glow rad="228600">
                <a:schemeClr val="accent5">
                  <a:satMod val="175000"/>
                  <a:alpha val="40000"/>
                </a:schemeClr>
              </a:glow>
            </a:effectLst>
          </p:grpSpPr>
          <p:grpSp>
            <p:nvGrpSpPr>
              <p:cNvPr id="39" name="Group 17"/>
              <p:cNvGrpSpPr/>
              <p:nvPr/>
            </p:nvGrpSpPr>
            <p:grpSpPr>
              <a:xfrm>
                <a:off x="4114800" y="1676400"/>
                <a:ext cx="990600" cy="813439"/>
                <a:chOff x="5943600" y="2362200"/>
                <a:chExt cx="990600" cy="813439"/>
              </a:xfrm>
            </p:grpSpPr>
            <p:pic>
              <p:nvPicPr>
                <p:cNvPr id="47" name="Picture 4" descr="C:\Documents and Settings\cantot\My Documents\Training\Supporting Materials\Icons\PNG files for PowerPoint\All Others\clouds-blue.png"/>
                <p:cNvPicPr>
                  <a:picLocks noChangeAspect="1" noChangeArrowheads="1"/>
                </p:cNvPicPr>
                <p:nvPr/>
              </p:nvPicPr>
              <p:blipFill>
                <a:blip r:embed="rId9" cstate="print"/>
                <a:srcRect/>
                <a:stretch>
                  <a:fillRect/>
                </a:stretch>
              </p:blipFill>
              <p:spPr bwMode="auto">
                <a:xfrm>
                  <a:off x="5943600" y="2362200"/>
                  <a:ext cx="990600" cy="813439"/>
                </a:xfrm>
                <a:prstGeom prst="rect">
                  <a:avLst/>
                </a:prstGeom>
                <a:noFill/>
                <a:effectLst>
                  <a:outerShdw blurRad="63500" sx="102000" sy="102000" algn="ctr" rotWithShape="0">
                    <a:prstClr val="black">
                      <a:alpha val="40000"/>
                    </a:prstClr>
                  </a:outerShdw>
                </a:effectLst>
              </p:spPr>
            </p:pic>
            <p:sp>
              <p:nvSpPr>
                <p:cNvPr id="48" name="TextBox 47"/>
                <p:cNvSpPr txBox="1"/>
                <p:nvPr/>
              </p:nvSpPr>
              <p:spPr>
                <a:xfrm>
                  <a:off x="6065144" y="2584253"/>
                  <a:ext cx="747512" cy="369332"/>
                </a:xfrm>
                <a:prstGeom prst="rect">
                  <a:avLst/>
                </a:prstGeom>
                <a:noFill/>
              </p:spPr>
              <p:txBody>
                <a:bodyPr wrap="none" rtlCol="0">
                  <a:spAutoFit/>
                </a:bodyPr>
                <a:lstStyle/>
                <a:p>
                  <a:r>
                    <a:rPr lang="en-US" b="1" dirty="0" smtClean="0">
                      <a:solidFill>
                        <a:schemeClr val="bg2">
                          <a:lumMod val="75000"/>
                        </a:schemeClr>
                      </a:solidFill>
                      <a:latin typeface="Calibri" pitchFamily="34" charset="0"/>
                    </a:rPr>
                    <a:t>Agent</a:t>
                  </a:r>
                  <a:endParaRPr lang="en-US" b="1" dirty="0">
                    <a:solidFill>
                      <a:schemeClr val="bg2">
                        <a:lumMod val="75000"/>
                      </a:schemeClr>
                    </a:solidFill>
                    <a:latin typeface="Calibri" pitchFamily="34" charset="0"/>
                  </a:endParaRPr>
                </a:p>
              </p:txBody>
            </p:sp>
          </p:grpSp>
          <p:pic>
            <p:nvPicPr>
              <p:cNvPr id="46" name="Picture 5" descr="C:\Documents and Settings\cantot\My Documents\Training\Supporting Materials\Icons\PNG files for PowerPoint\All Others\Collapse Down.png"/>
              <p:cNvPicPr>
                <a:picLocks noChangeAspect="1" noChangeArrowheads="1"/>
              </p:cNvPicPr>
              <p:nvPr/>
            </p:nvPicPr>
            <p:blipFill>
              <a:blip r:embed="rId10" cstate="print"/>
              <a:srcRect/>
              <a:stretch>
                <a:fillRect/>
              </a:stretch>
            </p:blipFill>
            <p:spPr bwMode="auto">
              <a:xfrm>
                <a:off x="4648200" y="2133600"/>
                <a:ext cx="381000" cy="381000"/>
              </a:xfrm>
              <a:prstGeom prst="rect">
                <a:avLst/>
              </a:prstGeom>
              <a:noFill/>
            </p:spPr>
          </p:pic>
        </p:grpSp>
        <p:sp>
          <p:nvSpPr>
            <p:cNvPr id="49" name="AutoShape 39"/>
            <p:cNvSpPr>
              <a:spLocks noChangeArrowheads="1"/>
            </p:cNvSpPr>
            <p:nvPr/>
          </p:nvSpPr>
          <p:spPr bwMode="gray">
            <a:xfrm>
              <a:off x="3430524" y="1015892"/>
              <a:ext cx="1295400" cy="644855"/>
            </a:xfrm>
            <a:prstGeom prst="homePlate">
              <a:avLst>
                <a:gd name="adj" fmla="val 0"/>
              </a:avLst>
            </a:prstGeom>
            <a:ln w="12700">
              <a:solidFill>
                <a:schemeClr val="tx1">
                  <a:lumMod val="50000"/>
                  <a:lumOff val="50000"/>
                </a:schemeClr>
              </a:solidFill>
              <a:headEnd/>
              <a:tailEnd/>
            </a:ln>
            <a:effectLst>
              <a:outerShdw blurRad="63500" sx="102000" sy="102000" algn="ctr"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wrap="none" lIns="91435" tIns="45718" rIns="91435" bIns="45718" anchor="ctr"/>
            <a:lstStyle/>
            <a:p>
              <a:pPr algn="ctr" defTabSz="455613">
                <a:defRPr/>
              </a:pPr>
              <a:r>
                <a:rPr lang="en-US" sz="1400" b="1" dirty="0" smtClean="0">
                  <a:solidFill>
                    <a:schemeClr val="tx1"/>
                  </a:solidFill>
                  <a:latin typeface="Calibri" pitchFamily="34" charset="0"/>
                  <a:ea typeface="ＭＳ Ｐゴシック" pitchFamily="34" charset="-128"/>
                </a:rPr>
                <a:t>Polls every 15</a:t>
              </a:r>
              <a:br>
                <a:rPr lang="en-US" sz="1400" b="1" dirty="0" smtClean="0">
                  <a:solidFill>
                    <a:schemeClr val="tx1"/>
                  </a:solidFill>
                  <a:latin typeface="Calibri" pitchFamily="34" charset="0"/>
                  <a:ea typeface="ＭＳ Ｐゴシック" pitchFamily="34" charset="-128"/>
                </a:rPr>
              </a:br>
              <a:r>
                <a:rPr lang="en-US" sz="1400" b="1" dirty="0" smtClean="0">
                  <a:solidFill>
                    <a:schemeClr val="tx1"/>
                  </a:solidFill>
                  <a:latin typeface="Calibri" pitchFamily="34" charset="0"/>
                  <a:ea typeface="ＭＳ Ｐゴシック" pitchFamily="34" charset="-128"/>
                </a:rPr>
                <a:t>seconds by</a:t>
              </a:r>
              <a:br>
                <a:rPr lang="en-US" sz="1400" b="1" dirty="0" smtClean="0">
                  <a:solidFill>
                    <a:schemeClr val="tx1"/>
                  </a:solidFill>
                  <a:latin typeface="Calibri" pitchFamily="34" charset="0"/>
                  <a:ea typeface="ＭＳ Ｐゴシック" pitchFamily="34" charset="-128"/>
                </a:rPr>
              </a:br>
              <a:r>
                <a:rPr lang="en-US" sz="1400" b="1" dirty="0" smtClean="0">
                  <a:solidFill>
                    <a:schemeClr val="tx1"/>
                  </a:solidFill>
                  <a:latin typeface="Calibri" pitchFamily="34" charset="0"/>
                  <a:ea typeface="ＭＳ Ｐゴシック" pitchFamily="34" charset="-128"/>
                </a:rPr>
                <a:t>default</a:t>
              </a:r>
              <a:endParaRPr lang="en-US" sz="1400" b="1" dirty="0">
                <a:solidFill>
                  <a:schemeClr val="tx1"/>
                </a:solidFill>
                <a:latin typeface="Calibri" pitchFamily="34" charset="0"/>
                <a:ea typeface="ＭＳ Ｐゴシック" pitchFamily="34" charset="-128"/>
              </a:endParaRPr>
            </a:p>
          </p:txBody>
        </p:sp>
        <p:sp>
          <p:nvSpPr>
            <p:cNvPr id="50" name="AutoShape 39"/>
            <p:cNvSpPr>
              <a:spLocks noChangeArrowheads="1"/>
            </p:cNvSpPr>
            <p:nvPr/>
          </p:nvSpPr>
          <p:spPr bwMode="gray">
            <a:xfrm>
              <a:off x="152400" y="4993945"/>
              <a:ext cx="5257800" cy="644855"/>
            </a:xfrm>
            <a:prstGeom prst="homePlate">
              <a:avLst>
                <a:gd name="adj" fmla="val 0"/>
              </a:avLst>
            </a:prstGeom>
            <a:ln w="12700">
              <a:solidFill>
                <a:schemeClr val="tx2"/>
              </a:solidFill>
              <a:headEnd/>
              <a:tailEn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wrap="none" lIns="91435" tIns="45718" rIns="91435" bIns="45718" anchor="ctr"/>
            <a:lstStyle/>
            <a:p>
              <a:pPr algn="ctr" defTabSz="455613">
                <a:defRPr/>
              </a:pPr>
              <a:r>
                <a:rPr lang="en-US" sz="1400" b="1" dirty="0" smtClean="0">
                  <a:solidFill>
                    <a:schemeClr val="tx1"/>
                  </a:solidFill>
                  <a:ea typeface="ＭＳ Ｐゴシック" pitchFamily="34" charset="-128"/>
                </a:rPr>
                <a:t>Change interval setting in</a:t>
              </a:r>
              <a:br>
                <a:rPr lang="en-US" sz="1400" b="1" dirty="0" smtClean="0">
                  <a:solidFill>
                    <a:schemeClr val="tx1"/>
                  </a:solidFill>
                  <a:ea typeface="ＭＳ Ｐゴシック" pitchFamily="34" charset="-128"/>
                </a:rPr>
              </a:br>
              <a:r>
                <a:rPr lang="en-US" sz="1300" b="1" dirty="0" smtClean="0">
                  <a:solidFill>
                    <a:schemeClr val="tx1"/>
                  </a:solidFill>
                  <a:latin typeface="Courier New" panose="02070309020205020404" pitchFamily="49" charset="0"/>
                  <a:ea typeface="ＭＳ Ｐゴシック" pitchFamily="34" charset="-128"/>
                  <a:cs typeface="Courier New" panose="02070309020205020404" pitchFamily="49" charset="0"/>
                </a:rPr>
                <a:t>$MASTER_DATA_DIRECTORY/gpperfmon/conf/gpperfmon.conf</a:t>
              </a:r>
              <a:r>
                <a:rPr lang="en-US" sz="1300" b="1" dirty="0" smtClean="0">
                  <a:solidFill>
                    <a:schemeClr val="tx1"/>
                  </a:solidFill>
                  <a:latin typeface="+mj-lt"/>
                  <a:ea typeface="ＭＳ Ｐゴシック" pitchFamily="34" charset="-128"/>
                  <a:cs typeface="Courier New" pitchFamily="49" charset="0"/>
                </a:rPr>
                <a:t/>
              </a:r>
              <a:br>
                <a:rPr lang="en-US" sz="1300" b="1" dirty="0" smtClean="0">
                  <a:solidFill>
                    <a:schemeClr val="tx1"/>
                  </a:solidFill>
                  <a:latin typeface="+mj-lt"/>
                  <a:ea typeface="ＭＳ Ｐゴシック" pitchFamily="34" charset="-128"/>
                  <a:cs typeface="Courier New" pitchFamily="49" charset="0"/>
                </a:rPr>
              </a:br>
              <a:r>
                <a:rPr lang="en-US" sz="1300" b="1" dirty="0" smtClean="0">
                  <a:solidFill>
                    <a:schemeClr val="tx1"/>
                  </a:solidFill>
                  <a:ea typeface="ＭＳ Ｐゴシック" pitchFamily="34" charset="-128"/>
                  <a:cs typeface="Courier New" pitchFamily="49" charset="0"/>
                </a:rPr>
                <a:t>to </a:t>
              </a:r>
              <a:r>
                <a:rPr lang="en-US" sz="1400" b="1" dirty="0" smtClean="0">
                  <a:solidFill>
                    <a:schemeClr val="tx1"/>
                  </a:solidFill>
                  <a:ea typeface="ＭＳ Ｐゴシック" pitchFamily="34" charset="-128"/>
                  <a:cs typeface="Courier New" pitchFamily="49" charset="0"/>
                </a:rPr>
                <a:t>10, 15, 20, 30, or 60</a:t>
              </a:r>
              <a:endParaRPr lang="en-US" sz="1400" b="1" dirty="0">
                <a:solidFill>
                  <a:schemeClr val="tx1"/>
                </a:solidFill>
                <a:ea typeface="ＭＳ Ｐゴシック" pitchFamily="34" charset="-128"/>
                <a:cs typeface="Courier New" pitchFamily="49" charset="0"/>
              </a:endParaRPr>
            </a:p>
          </p:txBody>
        </p:sp>
        <p:grpSp>
          <p:nvGrpSpPr>
            <p:cNvPr id="40" name="Group 382"/>
            <p:cNvGrpSpPr/>
            <p:nvPr/>
          </p:nvGrpSpPr>
          <p:grpSpPr>
            <a:xfrm>
              <a:off x="6464653" y="5029200"/>
              <a:ext cx="1009274" cy="881788"/>
              <a:chOff x="5334000" y="2590800"/>
              <a:chExt cx="1009274" cy="881788"/>
            </a:xfrm>
            <a:effectLst>
              <a:glow rad="228600">
                <a:schemeClr val="accent5">
                  <a:satMod val="175000"/>
                  <a:alpha val="40000"/>
                </a:schemeClr>
              </a:glow>
            </a:effectLst>
          </p:grpSpPr>
          <p:pic>
            <p:nvPicPr>
              <p:cNvPr id="52" name="Picture 7" descr="C:\Documents and Settings\cantot\My Documents\Training\Supporting Materials\Icons\PNG files for PowerPoint\All Others\clouds_pms130.png"/>
              <p:cNvPicPr>
                <a:picLocks noChangeAspect="1" noChangeArrowheads="1"/>
              </p:cNvPicPr>
              <p:nvPr/>
            </p:nvPicPr>
            <p:blipFill>
              <a:blip r:embed="rId12" cstate="print"/>
              <a:srcRect/>
              <a:stretch>
                <a:fillRect/>
              </a:stretch>
            </p:blipFill>
            <p:spPr bwMode="auto">
              <a:xfrm>
                <a:off x="5359401" y="2667001"/>
                <a:ext cx="983873" cy="805587"/>
              </a:xfrm>
              <a:prstGeom prst="rect">
                <a:avLst/>
              </a:prstGeom>
              <a:noFill/>
              <a:effectLst>
                <a:outerShdw blurRad="63500" sx="102000" sy="102000" algn="ctr" rotWithShape="0">
                  <a:prstClr val="black">
                    <a:alpha val="40000"/>
                  </a:prstClr>
                </a:outerShdw>
              </a:effectLst>
            </p:spPr>
          </p:pic>
          <p:sp>
            <p:nvSpPr>
              <p:cNvPr id="53" name="TextBox 52"/>
              <p:cNvSpPr txBox="1"/>
              <p:nvPr/>
            </p:nvSpPr>
            <p:spPr>
              <a:xfrm>
                <a:off x="5486400" y="2895600"/>
                <a:ext cx="747512" cy="369332"/>
              </a:xfrm>
              <a:prstGeom prst="rect">
                <a:avLst/>
              </a:prstGeom>
              <a:noFill/>
            </p:spPr>
            <p:txBody>
              <a:bodyPr wrap="none" rtlCol="0">
                <a:spAutoFit/>
              </a:bodyPr>
              <a:lstStyle/>
              <a:p>
                <a:r>
                  <a:rPr lang="en-US" b="1" dirty="0" smtClean="0">
                    <a:solidFill>
                      <a:schemeClr val="bg2">
                        <a:lumMod val="75000"/>
                      </a:schemeClr>
                    </a:solidFill>
                    <a:latin typeface="Calibri" pitchFamily="34" charset="0"/>
                  </a:rPr>
                  <a:t>Agent</a:t>
                </a:r>
                <a:endParaRPr lang="en-US" b="1" dirty="0">
                  <a:solidFill>
                    <a:schemeClr val="bg2">
                      <a:lumMod val="75000"/>
                    </a:schemeClr>
                  </a:solidFill>
                  <a:latin typeface="Calibri" pitchFamily="34" charset="0"/>
                </a:endParaRPr>
              </a:p>
            </p:txBody>
          </p:sp>
          <p:pic>
            <p:nvPicPr>
              <p:cNvPr id="54" name="Picture 6" descr="C:\Documents and Settings\cantot\My Documents\Training\Supporting Materials\Icons\PNG files for PowerPoint\All Others\Collapse Up.png"/>
              <p:cNvPicPr>
                <a:picLocks noChangeAspect="1" noChangeArrowheads="1"/>
              </p:cNvPicPr>
              <p:nvPr/>
            </p:nvPicPr>
            <p:blipFill>
              <a:blip r:embed="rId13" cstate="print"/>
              <a:srcRect/>
              <a:stretch>
                <a:fillRect/>
              </a:stretch>
            </p:blipFill>
            <p:spPr bwMode="auto">
              <a:xfrm>
                <a:off x="5334000" y="2590800"/>
                <a:ext cx="390144" cy="390144"/>
              </a:xfrm>
              <a:prstGeom prst="rect">
                <a:avLst/>
              </a:prstGeom>
              <a:noFill/>
            </p:spPr>
          </p:pic>
        </p:grpSp>
        <p:grpSp>
          <p:nvGrpSpPr>
            <p:cNvPr id="41" name="Group 378"/>
            <p:cNvGrpSpPr/>
            <p:nvPr/>
          </p:nvGrpSpPr>
          <p:grpSpPr>
            <a:xfrm>
              <a:off x="6464653" y="3346966"/>
              <a:ext cx="1009274" cy="881788"/>
              <a:chOff x="5334000" y="2590800"/>
              <a:chExt cx="1009274" cy="881788"/>
            </a:xfrm>
            <a:effectLst>
              <a:glow rad="228600">
                <a:schemeClr val="accent5">
                  <a:satMod val="175000"/>
                  <a:alpha val="40000"/>
                </a:schemeClr>
              </a:glow>
            </a:effectLst>
          </p:grpSpPr>
          <p:pic>
            <p:nvPicPr>
              <p:cNvPr id="56" name="Picture 7" descr="C:\Documents and Settings\cantot\My Documents\Training\Supporting Materials\Icons\PNG files for PowerPoint\All Others\clouds_pms130.png"/>
              <p:cNvPicPr>
                <a:picLocks noChangeAspect="1" noChangeArrowheads="1"/>
              </p:cNvPicPr>
              <p:nvPr/>
            </p:nvPicPr>
            <p:blipFill>
              <a:blip r:embed="rId12" cstate="print"/>
              <a:srcRect/>
              <a:stretch>
                <a:fillRect/>
              </a:stretch>
            </p:blipFill>
            <p:spPr bwMode="auto">
              <a:xfrm>
                <a:off x="5359401" y="2667001"/>
                <a:ext cx="983873" cy="805587"/>
              </a:xfrm>
              <a:prstGeom prst="rect">
                <a:avLst/>
              </a:prstGeom>
              <a:noFill/>
              <a:effectLst>
                <a:outerShdw blurRad="63500" sx="102000" sy="102000" algn="ctr" rotWithShape="0">
                  <a:prstClr val="black">
                    <a:alpha val="40000"/>
                  </a:prstClr>
                </a:outerShdw>
              </a:effectLst>
            </p:spPr>
          </p:pic>
          <p:sp>
            <p:nvSpPr>
              <p:cNvPr id="57" name="TextBox 56"/>
              <p:cNvSpPr txBox="1"/>
              <p:nvPr/>
            </p:nvSpPr>
            <p:spPr>
              <a:xfrm>
                <a:off x="5486400" y="2895600"/>
                <a:ext cx="747512" cy="369332"/>
              </a:xfrm>
              <a:prstGeom prst="rect">
                <a:avLst/>
              </a:prstGeom>
              <a:noFill/>
            </p:spPr>
            <p:txBody>
              <a:bodyPr wrap="none" rtlCol="0">
                <a:spAutoFit/>
              </a:bodyPr>
              <a:lstStyle/>
              <a:p>
                <a:r>
                  <a:rPr lang="en-US" b="1" dirty="0" smtClean="0">
                    <a:solidFill>
                      <a:schemeClr val="bg2">
                        <a:lumMod val="75000"/>
                      </a:schemeClr>
                    </a:solidFill>
                    <a:latin typeface="Calibri" pitchFamily="34" charset="0"/>
                  </a:rPr>
                  <a:t>Agent</a:t>
                </a:r>
                <a:endParaRPr lang="en-US" b="1" dirty="0">
                  <a:solidFill>
                    <a:schemeClr val="bg2">
                      <a:lumMod val="75000"/>
                    </a:schemeClr>
                  </a:solidFill>
                  <a:latin typeface="Calibri" pitchFamily="34" charset="0"/>
                </a:endParaRPr>
              </a:p>
            </p:txBody>
          </p:sp>
          <p:pic>
            <p:nvPicPr>
              <p:cNvPr id="58" name="Picture 6" descr="C:\Documents and Settings\cantot\My Documents\Training\Supporting Materials\Icons\PNG files for PowerPoint\All Others\Collapse Up.png"/>
              <p:cNvPicPr>
                <a:picLocks noChangeAspect="1" noChangeArrowheads="1"/>
              </p:cNvPicPr>
              <p:nvPr/>
            </p:nvPicPr>
            <p:blipFill>
              <a:blip r:embed="rId13" cstate="print"/>
              <a:srcRect/>
              <a:stretch>
                <a:fillRect/>
              </a:stretch>
            </p:blipFill>
            <p:spPr bwMode="auto">
              <a:xfrm>
                <a:off x="5334000" y="2590800"/>
                <a:ext cx="390144" cy="390144"/>
              </a:xfrm>
              <a:prstGeom prst="rect">
                <a:avLst/>
              </a:prstGeom>
              <a:noFill/>
            </p:spPr>
          </p:pic>
        </p:grpSp>
        <p:grpSp>
          <p:nvGrpSpPr>
            <p:cNvPr id="42" name="Group 374"/>
            <p:cNvGrpSpPr/>
            <p:nvPr/>
          </p:nvGrpSpPr>
          <p:grpSpPr>
            <a:xfrm>
              <a:off x="6464653" y="2016383"/>
              <a:ext cx="1009274" cy="881788"/>
              <a:chOff x="5334000" y="2590800"/>
              <a:chExt cx="1009274" cy="881788"/>
            </a:xfrm>
            <a:effectLst>
              <a:glow rad="228600">
                <a:schemeClr val="accent5">
                  <a:satMod val="175000"/>
                  <a:alpha val="40000"/>
                </a:schemeClr>
              </a:glow>
            </a:effectLst>
          </p:grpSpPr>
          <p:pic>
            <p:nvPicPr>
              <p:cNvPr id="60" name="Picture 7" descr="C:\Documents and Settings\cantot\My Documents\Training\Supporting Materials\Icons\PNG files for PowerPoint\All Others\clouds_pms130.png"/>
              <p:cNvPicPr>
                <a:picLocks noChangeAspect="1" noChangeArrowheads="1"/>
              </p:cNvPicPr>
              <p:nvPr/>
            </p:nvPicPr>
            <p:blipFill>
              <a:blip r:embed="rId12" cstate="print"/>
              <a:srcRect/>
              <a:stretch>
                <a:fillRect/>
              </a:stretch>
            </p:blipFill>
            <p:spPr bwMode="auto">
              <a:xfrm>
                <a:off x="5359401" y="2667001"/>
                <a:ext cx="983873" cy="805587"/>
              </a:xfrm>
              <a:prstGeom prst="rect">
                <a:avLst/>
              </a:prstGeom>
              <a:noFill/>
              <a:effectLst>
                <a:outerShdw blurRad="63500" sx="102000" sy="102000" algn="ctr" rotWithShape="0">
                  <a:prstClr val="black">
                    <a:alpha val="40000"/>
                  </a:prstClr>
                </a:outerShdw>
              </a:effectLst>
            </p:spPr>
          </p:pic>
          <p:sp>
            <p:nvSpPr>
              <p:cNvPr id="61" name="TextBox 60"/>
              <p:cNvSpPr txBox="1"/>
              <p:nvPr/>
            </p:nvSpPr>
            <p:spPr>
              <a:xfrm>
                <a:off x="5486400" y="2895600"/>
                <a:ext cx="747512" cy="369332"/>
              </a:xfrm>
              <a:prstGeom prst="rect">
                <a:avLst/>
              </a:prstGeom>
              <a:noFill/>
            </p:spPr>
            <p:txBody>
              <a:bodyPr wrap="none" rtlCol="0">
                <a:spAutoFit/>
              </a:bodyPr>
              <a:lstStyle/>
              <a:p>
                <a:r>
                  <a:rPr lang="en-US" b="1" dirty="0" smtClean="0">
                    <a:solidFill>
                      <a:schemeClr val="bg2">
                        <a:lumMod val="75000"/>
                      </a:schemeClr>
                    </a:solidFill>
                    <a:latin typeface="Calibri" pitchFamily="34" charset="0"/>
                  </a:rPr>
                  <a:t>Agent</a:t>
                </a:r>
                <a:endParaRPr lang="en-US" b="1" dirty="0">
                  <a:solidFill>
                    <a:schemeClr val="bg2">
                      <a:lumMod val="75000"/>
                    </a:schemeClr>
                  </a:solidFill>
                  <a:latin typeface="Calibri" pitchFamily="34" charset="0"/>
                </a:endParaRPr>
              </a:p>
            </p:txBody>
          </p:sp>
          <p:pic>
            <p:nvPicPr>
              <p:cNvPr id="62" name="Picture 6" descr="C:\Documents and Settings\cantot\My Documents\Training\Supporting Materials\Icons\PNG files for PowerPoint\All Others\Collapse Up.png"/>
              <p:cNvPicPr>
                <a:picLocks noChangeAspect="1" noChangeArrowheads="1"/>
              </p:cNvPicPr>
              <p:nvPr/>
            </p:nvPicPr>
            <p:blipFill>
              <a:blip r:embed="rId13" cstate="print"/>
              <a:srcRect/>
              <a:stretch>
                <a:fillRect/>
              </a:stretch>
            </p:blipFill>
            <p:spPr bwMode="auto">
              <a:xfrm>
                <a:off x="5334000" y="2590800"/>
                <a:ext cx="390144" cy="390144"/>
              </a:xfrm>
              <a:prstGeom prst="rect">
                <a:avLst/>
              </a:prstGeom>
              <a:noFill/>
            </p:spPr>
          </p:pic>
        </p:grpSp>
        <p:grpSp>
          <p:nvGrpSpPr>
            <p:cNvPr id="43" name="Group 370"/>
            <p:cNvGrpSpPr/>
            <p:nvPr/>
          </p:nvGrpSpPr>
          <p:grpSpPr>
            <a:xfrm>
              <a:off x="6464653" y="685800"/>
              <a:ext cx="1009274" cy="881788"/>
              <a:chOff x="5334000" y="2590800"/>
              <a:chExt cx="1009274" cy="881788"/>
            </a:xfrm>
            <a:effectLst>
              <a:glow rad="228600">
                <a:schemeClr val="accent5">
                  <a:satMod val="175000"/>
                  <a:alpha val="40000"/>
                </a:schemeClr>
              </a:glow>
            </a:effectLst>
          </p:grpSpPr>
          <p:pic>
            <p:nvPicPr>
              <p:cNvPr id="64" name="Picture 7" descr="C:\Documents and Settings\cantot\My Documents\Training\Supporting Materials\Icons\PNG files for PowerPoint\All Others\clouds_pms130.png"/>
              <p:cNvPicPr>
                <a:picLocks noChangeAspect="1" noChangeArrowheads="1"/>
              </p:cNvPicPr>
              <p:nvPr/>
            </p:nvPicPr>
            <p:blipFill>
              <a:blip r:embed="rId12" cstate="print"/>
              <a:srcRect/>
              <a:stretch>
                <a:fillRect/>
              </a:stretch>
            </p:blipFill>
            <p:spPr bwMode="auto">
              <a:xfrm>
                <a:off x="5359401" y="2667001"/>
                <a:ext cx="983873" cy="805587"/>
              </a:xfrm>
              <a:prstGeom prst="rect">
                <a:avLst/>
              </a:prstGeom>
              <a:noFill/>
              <a:effectLst>
                <a:outerShdw blurRad="63500" sx="102000" sy="102000" algn="ctr" rotWithShape="0">
                  <a:prstClr val="black">
                    <a:alpha val="40000"/>
                  </a:prstClr>
                </a:outerShdw>
              </a:effectLst>
            </p:spPr>
          </p:pic>
          <p:sp>
            <p:nvSpPr>
              <p:cNvPr id="65" name="TextBox 64"/>
              <p:cNvSpPr txBox="1"/>
              <p:nvPr/>
            </p:nvSpPr>
            <p:spPr>
              <a:xfrm>
                <a:off x="5486400" y="2895600"/>
                <a:ext cx="747512" cy="369332"/>
              </a:xfrm>
              <a:prstGeom prst="rect">
                <a:avLst/>
              </a:prstGeom>
              <a:noFill/>
            </p:spPr>
            <p:txBody>
              <a:bodyPr wrap="none" rtlCol="0">
                <a:spAutoFit/>
              </a:bodyPr>
              <a:lstStyle/>
              <a:p>
                <a:r>
                  <a:rPr lang="en-US" b="1" dirty="0" smtClean="0">
                    <a:solidFill>
                      <a:schemeClr val="bg2">
                        <a:lumMod val="75000"/>
                      </a:schemeClr>
                    </a:solidFill>
                    <a:latin typeface="Calibri" pitchFamily="34" charset="0"/>
                  </a:rPr>
                  <a:t>Agent</a:t>
                </a:r>
                <a:endParaRPr lang="en-US" b="1" dirty="0">
                  <a:solidFill>
                    <a:schemeClr val="bg2">
                      <a:lumMod val="75000"/>
                    </a:schemeClr>
                  </a:solidFill>
                  <a:latin typeface="Calibri" pitchFamily="34" charset="0"/>
                </a:endParaRPr>
              </a:p>
            </p:txBody>
          </p:sp>
          <p:pic>
            <p:nvPicPr>
              <p:cNvPr id="66" name="Picture 6" descr="C:\Documents and Settings\cantot\My Documents\Training\Supporting Materials\Icons\PNG files for PowerPoint\All Others\Collapse Up.png"/>
              <p:cNvPicPr>
                <a:picLocks noChangeAspect="1" noChangeArrowheads="1"/>
              </p:cNvPicPr>
              <p:nvPr/>
            </p:nvPicPr>
            <p:blipFill>
              <a:blip r:embed="rId13" cstate="print"/>
              <a:srcRect/>
              <a:stretch>
                <a:fillRect/>
              </a:stretch>
            </p:blipFill>
            <p:spPr bwMode="auto">
              <a:xfrm>
                <a:off x="5334000" y="2590800"/>
                <a:ext cx="390144" cy="390144"/>
              </a:xfrm>
              <a:prstGeom prst="rect">
                <a:avLst/>
              </a:prstGeom>
              <a:noFill/>
            </p:spPr>
          </p:pic>
        </p:grpSp>
        <p:grpSp>
          <p:nvGrpSpPr>
            <p:cNvPr id="44" name="Group 64"/>
            <p:cNvGrpSpPr/>
            <p:nvPr/>
          </p:nvGrpSpPr>
          <p:grpSpPr>
            <a:xfrm>
              <a:off x="7118526" y="4677549"/>
              <a:ext cx="685800" cy="152400"/>
              <a:chOff x="5943600" y="4495800"/>
              <a:chExt cx="685800" cy="152400"/>
            </a:xfrm>
          </p:grpSpPr>
          <p:sp>
            <p:nvSpPr>
              <p:cNvPr id="68" name="Oval 67"/>
              <p:cNvSpPr/>
              <p:nvPr/>
            </p:nvSpPr>
            <p:spPr>
              <a:xfrm>
                <a:off x="5943600" y="4495800"/>
                <a:ext cx="152400" cy="152400"/>
              </a:xfrm>
              <a:prstGeom prst="ellipse">
                <a:avLst/>
              </a:prstGeom>
              <a:solidFill>
                <a:srgbClr val="0070C0"/>
              </a:solidFill>
              <a:ln w="12700">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69" name="Oval 68"/>
              <p:cNvSpPr/>
              <p:nvPr/>
            </p:nvSpPr>
            <p:spPr>
              <a:xfrm>
                <a:off x="6210300" y="4495800"/>
                <a:ext cx="152400" cy="152400"/>
              </a:xfrm>
              <a:prstGeom prst="ellipse">
                <a:avLst/>
              </a:prstGeom>
              <a:solidFill>
                <a:srgbClr val="0070C0"/>
              </a:solidFill>
              <a:ln w="12700">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70" name="Oval 69"/>
              <p:cNvSpPr/>
              <p:nvPr/>
            </p:nvSpPr>
            <p:spPr>
              <a:xfrm>
                <a:off x="6477000" y="4495800"/>
                <a:ext cx="152400" cy="152400"/>
              </a:xfrm>
              <a:prstGeom prst="ellipse">
                <a:avLst/>
              </a:prstGeom>
              <a:solidFill>
                <a:srgbClr val="0070C0"/>
              </a:solidFill>
              <a:ln w="12700">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grpSp>
        <p:grpSp>
          <p:nvGrpSpPr>
            <p:cNvPr id="45" name="Group 382"/>
            <p:cNvGrpSpPr/>
            <p:nvPr/>
          </p:nvGrpSpPr>
          <p:grpSpPr>
            <a:xfrm>
              <a:off x="6464653" y="5029200"/>
              <a:ext cx="1009274" cy="881788"/>
              <a:chOff x="5334000" y="2590800"/>
              <a:chExt cx="1009274" cy="881788"/>
            </a:xfrm>
          </p:grpSpPr>
          <p:pic>
            <p:nvPicPr>
              <p:cNvPr id="72" name="Picture 7" descr="C:\Documents and Settings\cantot\My Documents\Training\Supporting Materials\Icons\PNG files for PowerPoint\All Others\clouds_pms130.png"/>
              <p:cNvPicPr>
                <a:picLocks noChangeAspect="1" noChangeArrowheads="1"/>
              </p:cNvPicPr>
              <p:nvPr/>
            </p:nvPicPr>
            <p:blipFill>
              <a:blip r:embed="rId12" cstate="print"/>
              <a:srcRect/>
              <a:stretch>
                <a:fillRect/>
              </a:stretch>
            </p:blipFill>
            <p:spPr bwMode="auto">
              <a:xfrm>
                <a:off x="5359401" y="2667001"/>
                <a:ext cx="983873" cy="805587"/>
              </a:xfrm>
              <a:prstGeom prst="rect">
                <a:avLst/>
              </a:prstGeom>
              <a:noFill/>
              <a:effectLst>
                <a:outerShdw blurRad="63500" sx="102000" sy="102000" algn="ctr" rotWithShape="0">
                  <a:prstClr val="black">
                    <a:alpha val="40000"/>
                  </a:prstClr>
                </a:outerShdw>
              </a:effectLst>
            </p:spPr>
          </p:pic>
          <p:sp>
            <p:nvSpPr>
              <p:cNvPr id="73" name="TextBox 72"/>
              <p:cNvSpPr txBox="1"/>
              <p:nvPr/>
            </p:nvSpPr>
            <p:spPr>
              <a:xfrm>
                <a:off x="5486400" y="2895600"/>
                <a:ext cx="747512" cy="369332"/>
              </a:xfrm>
              <a:prstGeom prst="rect">
                <a:avLst/>
              </a:prstGeom>
              <a:noFill/>
            </p:spPr>
            <p:txBody>
              <a:bodyPr wrap="none" rtlCol="0">
                <a:spAutoFit/>
              </a:bodyPr>
              <a:lstStyle/>
              <a:p>
                <a:r>
                  <a:rPr lang="en-US" b="1" dirty="0" smtClean="0">
                    <a:solidFill>
                      <a:schemeClr val="bg2">
                        <a:lumMod val="75000"/>
                      </a:schemeClr>
                    </a:solidFill>
                    <a:latin typeface="Calibri" pitchFamily="34" charset="0"/>
                  </a:rPr>
                  <a:t>Agent</a:t>
                </a:r>
                <a:endParaRPr lang="en-US" b="1" dirty="0">
                  <a:solidFill>
                    <a:schemeClr val="bg2">
                      <a:lumMod val="75000"/>
                    </a:schemeClr>
                  </a:solidFill>
                  <a:latin typeface="Calibri" pitchFamily="34" charset="0"/>
                </a:endParaRPr>
              </a:p>
            </p:txBody>
          </p:sp>
          <p:pic>
            <p:nvPicPr>
              <p:cNvPr id="74" name="Picture 6" descr="C:\Documents and Settings\cantot\My Documents\Training\Supporting Materials\Icons\PNG files for PowerPoint\All Others\Collapse Up.png"/>
              <p:cNvPicPr>
                <a:picLocks noChangeAspect="1" noChangeArrowheads="1"/>
              </p:cNvPicPr>
              <p:nvPr/>
            </p:nvPicPr>
            <p:blipFill>
              <a:blip r:embed="rId13" cstate="print"/>
              <a:srcRect/>
              <a:stretch>
                <a:fillRect/>
              </a:stretch>
            </p:blipFill>
            <p:spPr bwMode="auto">
              <a:xfrm>
                <a:off x="5334000" y="2590800"/>
                <a:ext cx="390144" cy="390144"/>
              </a:xfrm>
              <a:prstGeom prst="rect">
                <a:avLst/>
              </a:prstGeom>
              <a:noFill/>
            </p:spPr>
          </p:pic>
        </p:grpSp>
        <p:grpSp>
          <p:nvGrpSpPr>
            <p:cNvPr id="51" name="Group 378"/>
            <p:cNvGrpSpPr/>
            <p:nvPr/>
          </p:nvGrpSpPr>
          <p:grpSpPr>
            <a:xfrm>
              <a:off x="6464653" y="3346966"/>
              <a:ext cx="1009274" cy="881788"/>
              <a:chOff x="5334000" y="2590800"/>
              <a:chExt cx="1009274" cy="881788"/>
            </a:xfrm>
          </p:grpSpPr>
          <p:pic>
            <p:nvPicPr>
              <p:cNvPr id="76" name="Picture 7" descr="C:\Documents and Settings\cantot\My Documents\Training\Supporting Materials\Icons\PNG files for PowerPoint\All Others\clouds_pms130.png"/>
              <p:cNvPicPr>
                <a:picLocks noChangeAspect="1" noChangeArrowheads="1"/>
              </p:cNvPicPr>
              <p:nvPr/>
            </p:nvPicPr>
            <p:blipFill>
              <a:blip r:embed="rId12" cstate="print"/>
              <a:srcRect/>
              <a:stretch>
                <a:fillRect/>
              </a:stretch>
            </p:blipFill>
            <p:spPr bwMode="auto">
              <a:xfrm>
                <a:off x="5359401" y="2667001"/>
                <a:ext cx="983873" cy="805587"/>
              </a:xfrm>
              <a:prstGeom prst="rect">
                <a:avLst/>
              </a:prstGeom>
              <a:noFill/>
              <a:effectLst>
                <a:outerShdw blurRad="63500" sx="102000" sy="102000" algn="ctr" rotWithShape="0">
                  <a:prstClr val="black">
                    <a:alpha val="40000"/>
                  </a:prstClr>
                </a:outerShdw>
              </a:effectLst>
            </p:spPr>
          </p:pic>
          <p:sp>
            <p:nvSpPr>
              <p:cNvPr id="77" name="TextBox 76"/>
              <p:cNvSpPr txBox="1"/>
              <p:nvPr/>
            </p:nvSpPr>
            <p:spPr>
              <a:xfrm>
                <a:off x="5486400" y="2895600"/>
                <a:ext cx="747512" cy="369332"/>
              </a:xfrm>
              <a:prstGeom prst="rect">
                <a:avLst/>
              </a:prstGeom>
              <a:noFill/>
            </p:spPr>
            <p:txBody>
              <a:bodyPr wrap="none" rtlCol="0">
                <a:spAutoFit/>
              </a:bodyPr>
              <a:lstStyle/>
              <a:p>
                <a:r>
                  <a:rPr lang="en-US" b="1" dirty="0" smtClean="0">
                    <a:solidFill>
                      <a:schemeClr val="bg2">
                        <a:lumMod val="75000"/>
                      </a:schemeClr>
                    </a:solidFill>
                    <a:latin typeface="Calibri" pitchFamily="34" charset="0"/>
                  </a:rPr>
                  <a:t>Agent</a:t>
                </a:r>
                <a:endParaRPr lang="en-US" b="1" dirty="0">
                  <a:solidFill>
                    <a:schemeClr val="bg2">
                      <a:lumMod val="75000"/>
                    </a:schemeClr>
                  </a:solidFill>
                  <a:latin typeface="Calibri" pitchFamily="34" charset="0"/>
                </a:endParaRPr>
              </a:p>
            </p:txBody>
          </p:sp>
          <p:pic>
            <p:nvPicPr>
              <p:cNvPr id="78" name="Picture 6" descr="C:\Documents and Settings\cantot\My Documents\Training\Supporting Materials\Icons\PNG files for PowerPoint\All Others\Collapse Up.png"/>
              <p:cNvPicPr>
                <a:picLocks noChangeAspect="1" noChangeArrowheads="1"/>
              </p:cNvPicPr>
              <p:nvPr/>
            </p:nvPicPr>
            <p:blipFill>
              <a:blip r:embed="rId13" cstate="print"/>
              <a:srcRect/>
              <a:stretch>
                <a:fillRect/>
              </a:stretch>
            </p:blipFill>
            <p:spPr bwMode="auto">
              <a:xfrm>
                <a:off x="5334000" y="2590800"/>
                <a:ext cx="390144" cy="390144"/>
              </a:xfrm>
              <a:prstGeom prst="rect">
                <a:avLst/>
              </a:prstGeom>
              <a:noFill/>
            </p:spPr>
          </p:pic>
        </p:grpSp>
        <p:grpSp>
          <p:nvGrpSpPr>
            <p:cNvPr id="55" name="Group 374"/>
            <p:cNvGrpSpPr/>
            <p:nvPr/>
          </p:nvGrpSpPr>
          <p:grpSpPr>
            <a:xfrm>
              <a:off x="6464653" y="2016383"/>
              <a:ext cx="1009274" cy="881788"/>
              <a:chOff x="5334000" y="2590800"/>
              <a:chExt cx="1009274" cy="881788"/>
            </a:xfrm>
          </p:grpSpPr>
          <p:pic>
            <p:nvPicPr>
              <p:cNvPr id="80" name="Picture 7" descr="C:\Documents and Settings\cantot\My Documents\Training\Supporting Materials\Icons\PNG files for PowerPoint\All Others\clouds_pms130.png"/>
              <p:cNvPicPr>
                <a:picLocks noChangeAspect="1" noChangeArrowheads="1"/>
              </p:cNvPicPr>
              <p:nvPr/>
            </p:nvPicPr>
            <p:blipFill>
              <a:blip r:embed="rId12" cstate="print"/>
              <a:srcRect/>
              <a:stretch>
                <a:fillRect/>
              </a:stretch>
            </p:blipFill>
            <p:spPr bwMode="auto">
              <a:xfrm>
                <a:off x="5359401" y="2667001"/>
                <a:ext cx="983873" cy="805587"/>
              </a:xfrm>
              <a:prstGeom prst="rect">
                <a:avLst/>
              </a:prstGeom>
              <a:noFill/>
              <a:effectLst>
                <a:outerShdw blurRad="63500" sx="102000" sy="102000" algn="ctr" rotWithShape="0">
                  <a:prstClr val="black">
                    <a:alpha val="40000"/>
                  </a:prstClr>
                </a:outerShdw>
              </a:effectLst>
            </p:spPr>
          </p:pic>
          <p:sp>
            <p:nvSpPr>
              <p:cNvPr id="81" name="TextBox 80"/>
              <p:cNvSpPr txBox="1"/>
              <p:nvPr/>
            </p:nvSpPr>
            <p:spPr>
              <a:xfrm>
                <a:off x="5486400" y="2895600"/>
                <a:ext cx="747512" cy="369332"/>
              </a:xfrm>
              <a:prstGeom prst="rect">
                <a:avLst/>
              </a:prstGeom>
              <a:noFill/>
            </p:spPr>
            <p:txBody>
              <a:bodyPr wrap="none" rtlCol="0">
                <a:spAutoFit/>
              </a:bodyPr>
              <a:lstStyle/>
              <a:p>
                <a:r>
                  <a:rPr lang="en-US" b="1" dirty="0" smtClean="0">
                    <a:solidFill>
                      <a:schemeClr val="bg2">
                        <a:lumMod val="75000"/>
                      </a:schemeClr>
                    </a:solidFill>
                    <a:latin typeface="Calibri" pitchFamily="34" charset="0"/>
                  </a:rPr>
                  <a:t>Agent</a:t>
                </a:r>
                <a:endParaRPr lang="en-US" b="1" dirty="0">
                  <a:solidFill>
                    <a:schemeClr val="bg2">
                      <a:lumMod val="75000"/>
                    </a:schemeClr>
                  </a:solidFill>
                  <a:latin typeface="Calibri" pitchFamily="34" charset="0"/>
                </a:endParaRPr>
              </a:p>
            </p:txBody>
          </p:sp>
          <p:pic>
            <p:nvPicPr>
              <p:cNvPr id="82" name="Picture 6" descr="C:\Documents and Settings\cantot\My Documents\Training\Supporting Materials\Icons\PNG files for PowerPoint\All Others\Collapse Up.png"/>
              <p:cNvPicPr>
                <a:picLocks noChangeAspect="1" noChangeArrowheads="1"/>
              </p:cNvPicPr>
              <p:nvPr/>
            </p:nvPicPr>
            <p:blipFill>
              <a:blip r:embed="rId13" cstate="print"/>
              <a:srcRect/>
              <a:stretch>
                <a:fillRect/>
              </a:stretch>
            </p:blipFill>
            <p:spPr bwMode="auto">
              <a:xfrm>
                <a:off x="5334000" y="2590800"/>
                <a:ext cx="390144" cy="390144"/>
              </a:xfrm>
              <a:prstGeom prst="rect">
                <a:avLst/>
              </a:prstGeom>
              <a:noFill/>
            </p:spPr>
          </p:pic>
        </p:grpSp>
        <p:grpSp>
          <p:nvGrpSpPr>
            <p:cNvPr id="59" name="Group 370"/>
            <p:cNvGrpSpPr/>
            <p:nvPr/>
          </p:nvGrpSpPr>
          <p:grpSpPr>
            <a:xfrm>
              <a:off x="6464653" y="685800"/>
              <a:ext cx="1009274" cy="881788"/>
              <a:chOff x="5334000" y="2590800"/>
              <a:chExt cx="1009274" cy="881788"/>
            </a:xfrm>
          </p:grpSpPr>
          <p:pic>
            <p:nvPicPr>
              <p:cNvPr id="84" name="Picture 7" descr="C:\Documents and Settings\cantot\My Documents\Training\Supporting Materials\Icons\PNG files for PowerPoint\All Others\clouds_pms130.png"/>
              <p:cNvPicPr>
                <a:picLocks noChangeAspect="1" noChangeArrowheads="1"/>
              </p:cNvPicPr>
              <p:nvPr/>
            </p:nvPicPr>
            <p:blipFill>
              <a:blip r:embed="rId12" cstate="print"/>
              <a:srcRect/>
              <a:stretch>
                <a:fillRect/>
              </a:stretch>
            </p:blipFill>
            <p:spPr bwMode="auto">
              <a:xfrm>
                <a:off x="5359401" y="2667001"/>
                <a:ext cx="983873" cy="805587"/>
              </a:xfrm>
              <a:prstGeom prst="rect">
                <a:avLst/>
              </a:prstGeom>
              <a:noFill/>
              <a:effectLst>
                <a:outerShdw blurRad="63500" sx="102000" sy="102000" algn="ctr" rotWithShape="0">
                  <a:prstClr val="black">
                    <a:alpha val="40000"/>
                  </a:prstClr>
                </a:outerShdw>
              </a:effectLst>
            </p:spPr>
          </p:pic>
          <p:sp>
            <p:nvSpPr>
              <p:cNvPr id="85" name="TextBox 84"/>
              <p:cNvSpPr txBox="1"/>
              <p:nvPr/>
            </p:nvSpPr>
            <p:spPr>
              <a:xfrm>
                <a:off x="5486400" y="2895600"/>
                <a:ext cx="747512" cy="369332"/>
              </a:xfrm>
              <a:prstGeom prst="rect">
                <a:avLst/>
              </a:prstGeom>
              <a:noFill/>
            </p:spPr>
            <p:txBody>
              <a:bodyPr wrap="none" rtlCol="0">
                <a:spAutoFit/>
              </a:bodyPr>
              <a:lstStyle/>
              <a:p>
                <a:r>
                  <a:rPr lang="en-US" b="1" dirty="0" smtClean="0">
                    <a:solidFill>
                      <a:schemeClr val="bg2">
                        <a:lumMod val="75000"/>
                      </a:schemeClr>
                    </a:solidFill>
                    <a:latin typeface="Calibri" pitchFamily="34" charset="0"/>
                  </a:rPr>
                  <a:t>Agent</a:t>
                </a:r>
                <a:endParaRPr lang="en-US" b="1" dirty="0">
                  <a:solidFill>
                    <a:schemeClr val="bg2">
                      <a:lumMod val="75000"/>
                    </a:schemeClr>
                  </a:solidFill>
                  <a:latin typeface="Calibri" pitchFamily="34" charset="0"/>
                </a:endParaRPr>
              </a:p>
            </p:txBody>
          </p:sp>
          <p:pic>
            <p:nvPicPr>
              <p:cNvPr id="86" name="Picture 6" descr="C:\Documents and Settings\cantot\My Documents\Training\Supporting Materials\Icons\PNG files for PowerPoint\All Others\Collapse Up.png"/>
              <p:cNvPicPr>
                <a:picLocks noChangeAspect="1" noChangeArrowheads="1"/>
              </p:cNvPicPr>
              <p:nvPr/>
            </p:nvPicPr>
            <p:blipFill>
              <a:blip r:embed="rId13" cstate="print"/>
              <a:srcRect/>
              <a:stretch>
                <a:fillRect/>
              </a:stretch>
            </p:blipFill>
            <p:spPr bwMode="auto">
              <a:xfrm>
                <a:off x="5334000" y="2590800"/>
                <a:ext cx="390144" cy="390144"/>
              </a:xfrm>
              <a:prstGeom prst="rect">
                <a:avLst/>
              </a:prstGeom>
              <a:noFill/>
            </p:spPr>
          </p:pic>
        </p:grpSp>
        <p:grpSp>
          <p:nvGrpSpPr>
            <p:cNvPr id="63" name="Group 95"/>
            <p:cNvGrpSpPr/>
            <p:nvPr>
              <p:custDataLst>
                <p:tags r:id="rId2"/>
              </p:custDataLst>
            </p:nvPr>
          </p:nvGrpSpPr>
          <p:grpSpPr>
            <a:xfrm rot="10800000" flipV="1">
              <a:off x="3429000" y="1705302"/>
              <a:ext cx="1298448" cy="730469"/>
              <a:chOff x="1524000" y="1524000"/>
              <a:chExt cx="1371600" cy="730469"/>
            </a:xfrm>
          </p:grpSpPr>
          <p:cxnSp>
            <p:nvCxnSpPr>
              <p:cNvPr id="88" name="Straight Connector 87"/>
              <p:cNvCxnSpPr/>
              <p:nvPr/>
            </p:nvCxnSpPr>
            <p:spPr>
              <a:xfrm>
                <a:off x="1524000" y="1524000"/>
                <a:ext cx="1371600" cy="0"/>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rot="16200000" flipH="1" flipV="1">
                <a:off x="1462810" y="1888478"/>
                <a:ext cx="730468" cy="1514"/>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spTree>
    <p:custDataLst>
      <p:tags r:id="rId1"/>
    </p:custDataLst>
    <p:extLst>
      <p:ext uri="{BB962C8B-B14F-4D97-AF65-F5344CB8AC3E}">
        <p14:creationId xmlns:p14="http://schemas.microsoft.com/office/powerpoint/2010/main" val="4220498921"/>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p>
            <a:r>
              <a:rPr lang="en-US" dirty="0" smtClean="0"/>
              <a:t>Greenplum Command Center Database</a:t>
            </a:r>
            <a:endParaRPr lang="en-US" dirty="0"/>
          </a:p>
        </p:txBody>
      </p:sp>
      <p:sp>
        <p:nvSpPr>
          <p:cNvPr id="58" name="AutoShape 39"/>
          <p:cNvSpPr>
            <a:spLocks noChangeArrowheads="1"/>
          </p:cNvSpPr>
          <p:nvPr/>
        </p:nvSpPr>
        <p:spPr bwMode="gray">
          <a:xfrm>
            <a:off x="381000" y="914400"/>
            <a:ext cx="8382000" cy="914400"/>
          </a:xfrm>
          <a:prstGeom prst="homePlate">
            <a:avLst>
              <a:gd name="adj" fmla="val 0"/>
            </a:avLst>
          </a:prstGeom>
          <a:ln w="28575">
            <a:solidFill>
              <a:schemeClr val="tx2"/>
            </a:solidFill>
            <a:headEnd/>
            <a:tailEn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wrap="none" lIns="91435" tIns="45718" rIns="91435" bIns="45718" anchor="ctr"/>
          <a:lstStyle/>
          <a:p>
            <a:pPr algn="ctr" defTabSz="455613">
              <a:defRPr/>
            </a:pPr>
            <a:r>
              <a:rPr lang="en-US" sz="1600" dirty="0" smtClean="0"/>
              <a:t>Command Center stores the </a:t>
            </a:r>
            <a:r>
              <a:rPr lang="en-US" sz="1600" dirty="0"/>
              <a:t>data collected by the agents</a:t>
            </a:r>
            <a:r>
              <a:rPr lang="en-US" sz="1600" dirty="0" smtClean="0"/>
              <a:t> in to the </a:t>
            </a:r>
            <a:r>
              <a:rPr lang="en-US" sz="1600" dirty="0" smtClean="0">
                <a:latin typeface="+mj-lt"/>
                <a:cs typeface="Courier New" pitchFamily="49" charset="0"/>
              </a:rPr>
              <a:t>gpperfmon database </a:t>
            </a:r>
            <a:br>
              <a:rPr lang="en-US" sz="1600" dirty="0" smtClean="0">
                <a:latin typeface="+mj-lt"/>
                <a:cs typeface="Courier New" pitchFamily="49" charset="0"/>
              </a:rPr>
            </a:br>
            <a:r>
              <a:rPr lang="en-US" sz="1600" dirty="0" smtClean="0">
                <a:latin typeface="+mj-lt"/>
                <a:cs typeface="Courier New" pitchFamily="49" charset="0"/>
              </a:rPr>
              <a:t>under the </a:t>
            </a:r>
            <a:r>
              <a:rPr lang="en-US" sz="1600" dirty="0" smtClean="0">
                <a:latin typeface="Courier New" pitchFamily="49" charset="0"/>
                <a:cs typeface="Courier New" pitchFamily="49" charset="0"/>
              </a:rPr>
              <a:t>gpmon</a:t>
            </a:r>
            <a:r>
              <a:rPr lang="en-US" sz="1600" dirty="0" smtClean="0">
                <a:latin typeface="+mj-lt"/>
                <a:cs typeface="Courier New" pitchFamily="49" charset="0"/>
              </a:rPr>
              <a:t> role</a:t>
            </a:r>
            <a:r>
              <a:rPr lang="en-US" sz="1600" dirty="0" smtClean="0">
                <a:latin typeface="+mj-lt"/>
              </a:rPr>
              <a:t>.</a:t>
            </a:r>
            <a:r>
              <a:rPr lang="en-US" sz="1600" dirty="0" smtClean="0"/>
              <a:t> </a:t>
            </a:r>
            <a:endParaRPr lang="en-US" sz="1600" b="1" dirty="0">
              <a:solidFill>
                <a:schemeClr val="tx1"/>
              </a:solidFill>
              <a:latin typeface="Calibri" pitchFamily="34" charset="0"/>
              <a:ea typeface="ＭＳ Ｐゴシック" pitchFamily="34" charset="-128"/>
            </a:endParaRPr>
          </a:p>
        </p:txBody>
      </p:sp>
      <p:grpSp>
        <p:nvGrpSpPr>
          <p:cNvPr id="62" name="Group 101"/>
          <p:cNvGrpSpPr/>
          <p:nvPr/>
        </p:nvGrpSpPr>
        <p:grpSpPr>
          <a:xfrm>
            <a:off x="2133600" y="1898477"/>
            <a:ext cx="5040966" cy="3961597"/>
            <a:chOff x="1760818" y="1981200"/>
            <a:chExt cx="5040966" cy="3294227"/>
          </a:xfrm>
        </p:grpSpPr>
        <p:grpSp>
          <p:nvGrpSpPr>
            <p:cNvPr id="103" name="Group 160"/>
            <p:cNvGrpSpPr/>
            <p:nvPr/>
          </p:nvGrpSpPr>
          <p:grpSpPr>
            <a:xfrm>
              <a:off x="1981200" y="1981200"/>
              <a:ext cx="4820584" cy="2819400"/>
              <a:chOff x="1981200" y="1981200"/>
              <a:chExt cx="4820584" cy="2819400"/>
            </a:xfrm>
          </p:grpSpPr>
          <p:sp>
            <p:nvSpPr>
              <p:cNvPr id="118" name="TextBox 117"/>
              <p:cNvSpPr txBox="1"/>
              <p:nvPr/>
            </p:nvSpPr>
            <p:spPr>
              <a:xfrm>
                <a:off x="2819400" y="1981200"/>
                <a:ext cx="1511311" cy="369332"/>
              </a:xfrm>
              <a:prstGeom prst="rect">
                <a:avLst/>
              </a:prstGeom>
              <a:noFill/>
            </p:spPr>
            <p:txBody>
              <a:bodyPr wrap="none" rtlCol="0">
                <a:spAutoFit/>
              </a:bodyPr>
              <a:lstStyle/>
              <a:p>
                <a:r>
                  <a:rPr lang="en-US" b="1" dirty="0" smtClean="0">
                    <a:solidFill>
                      <a:schemeClr val="bg2">
                        <a:lumMod val="75000"/>
                      </a:schemeClr>
                    </a:solidFill>
                    <a:latin typeface="Calibri" pitchFamily="34" charset="0"/>
                  </a:rPr>
                  <a:t>Master server</a:t>
                </a:r>
                <a:endParaRPr lang="en-US" b="1" dirty="0">
                  <a:solidFill>
                    <a:schemeClr val="bg2">
                      <a:lumMod val="75000"/>
                    </a:schemeClr>
                  </a:solidFill>
                  <a:latin typeface="Calibri" pitchFamily="34" charset="0"/>
                </a:endParaRPr>
              </a:p>
            </p:txBody>
          </p:sp>
          <p:sp>
            <p:nvSpPr>
              <p:cNvPr id="119" name="Rounded Rectangle 118"/>
              <p:cNvSpPr/>
              <p:nvPr/>
            </p:nvSpPr>
            <p:spPr>
              <a:xfrm>
                <a:off x="2514600" y="2325469"/>
                <a:ext cx="2209800" cy="2362200"/>
              </a:xfrm>
              <a:prstGeom prst="roundRect">
                <a:avLst>
                  <a:gd name="adj" fmla="val 7184"/>
                </a:avLst>
              </a:prstGeom>
              <a:solidFill>
                <a:schemeClr val="accent1">
                  <a:lumMod val="20000"/>
                  <a:lumOff val="80000"/>
                </a:schemeClr>
              </a:solidFill>
              <a:ln w="38100">
                <a:solidFill>
                  <a:schemeClr val="tx2">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0" name="Picture 2" descr="C:\Documents and Settings\cantot\My Documents\Training\Supporting Materials\Icons\PNG files for PowerPoint\All Others\Analog PTZ.png"/>
              <p:cNvPicPr>
                <a:picLocks noChangeAspect="1" noChangeArrowheads="1"/>
              </p:cNvPicPr>
              <p:nvPr/>
            </p:nvPicPr>
            <p:blipFill>
              <a:blip r:embed="rId5" cstate="print"/>
              <a:srcRect/>
              <a:stretch>
                <a:fillRect/>
              </a:stretch>
            </p:blipFill>
            <p:spPr bwMode="auto">
              <a:xfrm>
                <a:off x="1981200" y="2325469"/>
                <a:ext cx="1354150" cy="545914"/>
              </a:xfrm>
              <a:prstGeom prst="rect">
                <a:avLst/>
              </a:prstGeom>
              <a:noFill/>
            </p:spPr>
          </p:pic>
          <p:grpSp>
            <p:nvGrpSpPr>
              <p:cNvPr id="121" name="Group 128"/>
              <p:cNvGrpSpPr/>
              <p:nvPr/>
            </p:nvGrpSpPr>
            <p:grpSpPr>
              <a:xfrm>
                <a:off x="2590800" y="2935069"/>
                <a:ext cx="1240789" cy="1255931"/>
                <a:chOff x="3200400" y="2209800"/>
                <a:chExt cx="1240789" cy="1255931"/>
              </a:xfrm>
            </p:grpSpPr>
            <p:sp>
              <p:nvSpPr>
                <p:cNvPr id="151" name="TextBox 150"/>
                <p:cNvSpPr txBox="1"/>
                <p:nvPr/>
              </p:nvSpPr>
              <p:spPr>
                <a:xfrm>
                  <a:off x="3200400" y="2819400"/>
                  <a:ext cx="1240789" cy="646331"/>
                </a:xfrm>
                <a:prstGeom prst="rect">
                  <a:avLst/>
                </a:prstGeom>
                <a:solidFill>
                  <a:schemeClr val="bg1"/>
                </a:solidFill>
                <a:effectLst>
                  <a:softEdge rad="127000"/>
                </a:effectLst>
              </p:spPr>
              <p:txBody>
                <a:bodyPr wrap="none" rtlCol="0">
                  <a:spAutoFit/>
                </a:bodyPr>
                <a:lstStyle/>
                <a:p>
                  <a:pPr algn="ctr"/>
                  <a:r>
                    <a:rPr lang="en-US" b="1" dirty="0" smtClean="0">
                      <a:solidFill>
                        <a:schemeClr val="bg2">
                          <a:lumMod val="75000"/>
                        </a:schemeClr>
                      </a:solidFill>
                      <a:latin typeface="Calibri" pitchFamily="34" charset="0"/>
                    </a:rPr>
                    <a:t>lighttpd</a:t>
                  </a:r>
                  <a:br>
                    <a:rPr lang="en-US" b="1" dirty="0" smtClean="0">
                      <a:solidFill>
                        <a:schemeClr val="bg2">
                          <a:lumMod val="75000"/>
                        </a:schemeClr>
                      </a:solidFill>
                      <a:latin typeface="Calibri" pitchFamily="34" charset="0"/>
                    </a:rPr>
                  </a:br>
                  <a:r>
                    <a:rPr lang="en-US" b="1" dirty="0" smtClean="0">
                      <a:solidFill>
                        <a:schemeClr val="bg2">
                          <a:lumMod val="75000"/>
                        </a:schemeClr>
                      </a:solidFill>
                      <a:latin typeface="Calibri" pitchFamily="34" charset="0"/>
                    </a:rPr>
                    <a:t>web server</a:t>
                  </a:r>
                  <a:endParaRPr lang="en-US" b="1" dirty="0">
                    <a:solidFill>
                      <a:schemeClr val="bg2">
                        <a:lumMod val="75000"/>
                      </a:schemeClr>
                    </a:solidFill>
                    <a:latin typeface="Calibri" pitchFamily="34" charset="0"/>
                  </a:endParaRPr>
                </a:p>
              </p:txBody>
            </p:sp>
            <p:pic>
              <p:nvPicPr>
                <p:cNvPr id="152" name="Picture 9" descr="C:\Documents and Settings\cantot\My Documents\Training\Supporting Materials\Icons\PNG files for PowerPoint\All Others\Connected.png"/>
                <p:cNvPicPr>
                  <a:picLocks noChangeAspect="1" noChangeArrowheads="1"/>
                </p:cNvPicPr>
                <p:nvPr/>
              </p:nvPicPr>
              <p:blipFill>
                <a:blip r:embed="rId6" cstate="print"/>
                <a:srcRect/>
                <a:stretch>
                  <a:fillRect/>
                </a:stretch>
              </p:blipFill>
              <p:spPr bwMode="auto">
                <a:xfrm>
                  <a:off x="3439794" y="2209800"/>
                  <a:ext cx="762000" cy="762000"/>
                </a:xfrm>
                <a:prstGeom prst="rect">
                  <a:avLst/>
                </a:prstGeom>
                <a:noFill/>
              </p:spPr>
            </p:pic>
          </p:grpSp>
          <p:grpSp>
            <p:nvGrpSpPr>
              <p:cNvPr id="123" name="Group 136"/>
              <p:cNvGrpSpPr/>
              <p:nvPr/>
            </p:nvGrpSpPr>
            <p:grpSpPr>
              <a:xfrm>
                <a:off x="3657600" y="2401669"/>
                <a:ext cx="990600" cy="838200"/>
                <a:chOff x="4114800" y="1676400"/>
                <a:chExt cx="990600" cy="838200"/>
              </a:xfrm>
            </p:grpSpPr>
            <p:grpSp>
              <p:nvGrpSpPr>
                <p:cNvPr id="143" name="Group 17"/>
                <p:cNvGrpSpPr/>
                <p:nvPr/>
              </p:nvGrpSpPr>
              <p:grpSpPr>
                <a:xfrm>
                  <a:off x="4114800" y="1676400"/>
                  <a:ext cx="990600" cy="813439"/>
                  <a:chOff x="5943600" y="2362200"/>
                  <a:chExt cx="990600" cy="813439"/>
                </a:xfrm>
              </p:grpSpPr>
              <p:pic>
                <p:nvPicPr>
                  <p:cNvPr id="145" name="Picture 4" descr="C:\Documents and Settings\cantot\My Documents\Training\Supporting Materials\Icons\PNG files for PowerPoint\All Others\clouds-blue.png"/>
                  <p:cNvPicPr>
                    <a:picLocks noChangeAspect="1" noChangeArrowheads="1"/>
                  </p:cNvPicPr>
                  <p:nvPr/>
                </p:nvPicPr>
                <p:blipFill>
                  <a:blip r:embed="rId7" cstate="print"/>
                  <a:srcRect/>
                  <a:stretch>
                    <a:fillRect/>
                  </a:stretch>
                </p:blipFill>
                <p:spPr bwMode="auto">
                  <a:xfrm>
                    <a:off x="5943600" y="2362200"/>
                    <a:ext cx="990600" cy="813439"/>
                  </a:xfrm>
                  <a:prstGeom prst="rect">
                    <a:avLst/>
                  </a:prstGeom>
                  <a:noFill/>
                  <a:effectLst>
                    <a:outerShdw blurRad="63500" sx="102000" sy="102000" algn="ctr" rotWithShape="0">
                      <a:prstClr val="black">
                        <a:alpha val="40000"/>
                      </a:prstClr>
                    </a:outerShdw>
                  </a:effectLst>
                </p:spPr>
              </p:pic>
              <p:sp>
                <p:nvSpPr>
                  <p:cNvPr id="146" name="TextBox 145"/>
                  <p:cNvSpPr txBox="1"/>
                  <p:nvPr/>
                </p:nvSpPr>
                <p:spPr>
                  <a:xfrm>
                    <a:off x="6065144" y="2584253"/>
                    <a:ext cx="747512" cy="369332"/>
                  </a:xfrm>
                  <a:prstGeom prst="rect">
                    <a:avLst/>
                  </a:prstGeom>
                  <a:noFill/>
                </p:spPr>
                <p:txBody>
                  <a:bodyPr wrap="none" rtlCol="0">
                    <a:spAutoFit/>
                  </a:bodyPr>
                  <a:lstStyle/>
                  <a:p>
                    <a:r>
                      <a:rPr lang="en-US" b="1" dirty="0" smtClean="0">
                        <a:latin typeface="Calibri" pitchFamily="34" charset="0"/>
                      </a:rPr>
                      <a:t>Agent</a:t>
                    </a:r>
                    <a:endParaRPr lang="en-US" b="1" dirty="0">
                      <a:latin typeface="Calibri" pitchFamily="34" charset="0"/>
                    </a:endParaRPr>
                  </a:p>
                </p:txBody>
              </p:sp>
            </p:grpSp>
            <p:pic>
              <p:nvPicPr>
                <p:cNvPr id="144" name="Picture 5" descr="C:\Documents and Settings\cantot\My Documents\Training\Supporting Materials\Icons\PNG files for PowerPoint\All Others\Collapse Down.png"/>
                <p:cNvPicPr>
                  <a:picLocks noChangeAspect="1" noChangeArrowheads="1"/>
                </p:cNvPicPr>
                <p:nvPr/>
              </p:nvPicPr>
              <p:blipFill>
                <a:blip r:embed="rId8" cstate="print"/>
                <a:srcRect/>
                <a:stretch>
                  <a:fillRect/>
                </a:stretch>
              </p:blipFill>
              <p:spPr bwMode="auto">
                <a:xfrm>
                  <a:off x="4648200" y="2133600"/>
                  <a:ext cx="381000" cy="381000"/>
                </a:xfrm>
                <a:prstGeom prst="rect">
                  <a:avLst/>
                </a:prstGeom>
                <a:noFill/>
              </p:spPr>
            </p:pic>
          </p:grpSp>
          <p:sp>
            <p:nvSpPr>
              <p:cNvPr id="138" name="TextBox 137"/>
              <p:cNvSpPr txBox="1"/>
              <p:nvPr/>
            </p:nvSpPr>
            <p:spPr>
              <a:xfrm>
                <a:off x="6617053" y="2321183"/>
                <a:ext cx="184731" cy="369332"/>
              </a:xfrm>
              <a:prstGeom prst="rect">
                <a:avLst/>
              </a:prstGeom>
              <a:noFill/>
            </p:spPr>
            <p:txBody>
              <a:bodyPr wrap="none" rtlCol="0">
                <a:spAutoFit/>
              </a:bodyPr>
              <a:lstStyle/>
              <a:p>
                <a:endParaRPr lang="en-US" b="1" dirty="0">
                  <a:solidFill>
                    <a:schemeClr val="bg2">
                      <a:lumMod val="75000"/>
                    </a:schemeClr>
                  </a:solidFill>
                  <a:latin typeface="Calibri" pitchFamily="34" charset="0"/>
                </a:endParaRPr>
              </a:p>
            </p:txBody>
          </p:sp>
          <p:grpSp>
            <p:nvGrpSpPr>
              <p:cNvPr id="128" name="Group 157"/>
              <p:cNvGrpSpPr/>
              <p:nvPr/>
            </p:nvGrpSpPr>
            <p:grpSpPr>
              <a:xfrm>
                <a:off x="3463400" y="3732694"/>
                <a:ext cx="1413400" cy="1067906"/>
                <a:chOff x="3495097" y="3617025"/>
                <a:chExt cx="1413400" cy="1067906"/>
              </a:xfrm>
            </p:grpSpPr>
            <p:pic>
              <p:nvPicPr>
                <p:cNvPr id="129" name="Picture 8" descr="C:\Documents and Settings\cantot\My Documents\Training\Supporting Materials\Icons\PNG files for PowerPoint\All Others\disc blue.png"/>
                <p:cNvPicPr>
                  <a:picLocks noChangeAspect="1" noChangeArrowheads="1"/>
                </p:cNvPicPr>
                <p:nvPr/>
              </p:nvPicPr>
              <p:blipFill>
                <a:blip r:embed="rId9" cstate="print"/>
                <a:srcRect/>
                <a:stretch>
                  <a:fillRect/>
                </a:stretch>
              </p:blipFill>
              <p:spPr bwMode="auto">
                <a:xfrm>
                  <a:off x="3957885" y="3617025"/>
                  <a:ext cx="487825" cy="533400"/>
                </a:xfrm>
                <a:prstGeom prst="rect">
                  <a:avLst/>
                </a:prstGeom>
                <a:noFill/>
              </p:spPr>
            </p:pic>
            <p:sp>
              <p:nvSpPr>
                <p:cNvPr id="130" name="TextBox 129"/>
                <p:cNvSpPr txBox="1"/>
                <p:nvPr/>
              </p:nvSpPr>
              <p:spPr>
                <a:xfrm>
                  <a:off x="3495097" y="4038600"/>
                  <a:ext cx="1413400" cy="646331"/>
                </a:xfrm>
                <a:prstGeom prst="rect">
                  <a:avLst/>
                </a:prstGeom>
                <a:solidFill>
                  <a:schemeClr val="bg1"/>
                </a:solidFill>
                <a:effectLst>
                  <a:softEdge rad="127000"/>
                </a:effectLst>
              </p:spPr>
              <p:txBody>
                <a:bodyPr wrap="none" rtlCol="0">
                  <a:spAutoFit/>
                </a:bodyPr>
                <a:lstStyle/>
                <a:p>
                  <a:pPr algn="ctr"/>
                  <a:r>
                    <a:rPr lang="en-US" b="1" dirty="0" smtClean="0">
                      <a:solidFill>
                        <a:schemeClr val="bg2">
                          <a:lumMod val="75000"/>
                        </a:schemeClr>
                      </a:solidFill>
                      <a:latin typeface="Calibri" pitchFamily="34" charset="0"/>
                    </a:rPr>
                    <a:t>Performance</a:t>
                  </a:r>
                  <a:br>
                    <a:rPr lang="en-US" b="1" dirty="0" smtClean="0">
                      <a:solidFill>
                        <a:schemeClr val="bg2">
                          <a:lumMod val="75000"/>
                        </a:schemeClr>
                      </a:solidFill>
                      <a:latin typeface="Calibri" pitchFamily="34" charset="0"/>
                    </a:rPr>
                  </a:br>
                  <a:r>
                    <a:rPr lang="en-US" b="1" dirty="0" smtClean="0">
                      <a:solidFill>
                        <a:schemeClr val="bg2">
                          <a:lumMod val="75000"/>
                        </a:schemeClr>
                      </a:solidFill>
                      <a:latin typeface="Calibri" pitchFamily="34" charset="0"/>
                    </a:rPr>
                    <a:t>Monitor DB</a:t>
                  </a:r>
                  <a:endParaRPr lang="en-US" b="1" dirty="0">
                    <a:solidFill>
                      <a:schemeClr val="bg2">
                        <a:lumMod val="75000"/>
                      </a:schemeClr>
                    </a:solidFill>
                    <a:latin typeface="Calibri" pitchFamily="34" charset="0"/>
                  </a:endParaRPr>
                </a:p>
              </p:txBody>
            </p:sp>
          </p:grpSp>
        </p:grpSp>
        <p:grpSp>
          <p:nvGrpSpPr>
            <p:cNvPr id="64" name="Group 100"/>
            <p:cNvGrpSpPr/>
            <p:nvPr/>
          </p:nvGrpSpPr>
          <p:grpSpPr>
            <a:xfrm>
              <a:off x="1760818" y="1981200"/>
              <a:ext cx="4114800" cy="3294227"/>
              <a:chOff x="1760818" y="1981200"/>
              <a:chExt cx="4114800" cy="3294227"/>
            </a:xfrm>
          </p:grpSpPr>
          <p:sp>
            <p:nvSpPr>
              <p:cNvPr id="67" name="Rounded Rectangle 66"/>
              <p:cNvSpPr/>
              <p:nvPr/>
            </p:nvSpPr>
            <p:spPr>
              <a:xfrm>
                <a:off x="1760818" y="2325469"/>
                <a:ext cx="4114800" cy="2949958"/>
              </a:xfrm>
              <a:prstGeom prst="roundRect">
                <a:avLst>
                  <a:gd name="adj" fmla="val 7184"/>
                </a:avLst>
              </a:prstGeom>
              <a:solidFill>
                <a:schemeClr val="accent1">
                  <a:lumMod val="20000"/>
                  <a:lumOff val="80000"/>
                </a:schemeClr>
              </a:solidFill>
              <a:ln w="38100">
                <a:solidFill>
                  <a:schemeClr val="tx2">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8" name="Group 365"/>
              <p:cNvGrpSpPr/>
              <p:nvPr/>
            </p:nvGrpSpPr>
            <p:grpSpPr>
              <a:xfrm>
                <a:off x="3657600" y="2401669"/>
                <a:ext cx="1194364" cy="813439"/>
                <a:chOff x="4114800" y="1676400"/>
                <a:chExt cx="1194364" cy="813439"/>
              </a:xfrm>
            </p:grpSpPr>
            <p:grpSp>
              <p:nvGrpSpPr>
                <p:cNvPr id="94" name="Group 17"/>
                <p:cNvGrpSpPr/>
                <p:nvPr/>
              </p:nvGrpSpPr>
              <p:grpSpPr>
                <a:xfrm>
                  <a:off x="4114800" y="1676400"/>
                  <a:ext cx="990600" cy="813439"/>
                  <a:chOff x="5943600" y="2362200"/>
                  <a:chExt cx="990600" cy="813439"/>
                </a:xfrm>
              </p:grpSpPr>
              <p:pic>
                <p:nvPicPr>
                  <p:cNvPr id="96" name="Picture 4" descr="C:\Documents and Settings\cantot\My Documents\Training\Supporting Materials\Icons\PNG files for PowerPoint\All Others\clouds-blue.png"/>
                  <p:cNvPicPr>
                    <a:picLocks noChangeAspect="1" noChangeArrowheads="1"/>
                  </p:cNvPicPr>
                  <p:nvPr/>
                </p:nvPicPr>
                <p:blipFill>
                  <a:blip r:embed="rId7" cstate="print"/>
                  <a:srcRect/>
                  <a:stretch>
                    <a:fillRect/>
                  </a:stretch>
                </p:blipFill>
                <p:spPr bwMode="auto">
                  <a:xfrm>
                    <a:off x="5943600" y="2362200"/>
                    <a:ext cx="990600" cy="813439"/>
                  </a:xfrm>
                  <a:prstGeom prst="rect">
                    <a:avLst/>
                  </a:prstGeom>
                  <a:noFill/>
                  <a:effectLst>
                    <a:outerShdw blurRad="63500" sx="102000" sy="102000" algn="ctr" rotWithShape="0">
                      <a:prstClr val="black">
                        <a:alpha val="40000"/>
                      </a:prstClr>
                    </a:outerShdw>
                  </a:effectLst>
                </p:spPr>
              </p:pic>
              <p:sp>
                <p:nvSpPr>
                  <p:cNvPr id="97" name="TextBox 96"/>
                  <p:cNvSpPr txBox="1"/>
                  <p:nvPr/>
                </p:nvSpPr>
                <p:spPr>
                  <a:xfrm>
                    <a:off x="6065144" y="2584253"/>
                    <a:ext cx="747512" cy="369332"/>
                  </a:xfrm>
                  <a:prstGeom prst="rect">
                    <a:avLst/>
                  </a:prstGeom>
                  <a:noFill/>
                </p:spPr>
                <p:txBody>
                  <a:bodyPr wrap="none" rtlCol="0">
                    <a:spAutoFit/>
                  </a:bodyPr>
                  <a:lstStyle/>
                  <a:p>
                    <a:r>
                      <a:rPr lang="en-US" b="1" dirty="0" smtClean="0">
                        <a:solidFill>
                          <a:schemeClr val="bg2">
                            <a:lumMod val="75000"/>
                          </a:schemeClr>
                        </a:solidFill>
                        <a:latin typeface="Calibri" pitchFamily="34" charset="0"/>
                      </a:rPr>
                      <a:t>Agent</a:t>
                    </a:r>
                    <a:endParaRPr lang="en-US" b="1" dirty="0">
                      <a:solidFill>
                        <a:schemeClr val="bg2">
                          <a:lumMod val="75000"/>
                        </a:schemeClr>
                      </a:solidFill>
                      <a:latin typeface="Calibri" pitchFamily="34" charset="0"/>
                    </a:endParaRPr>
                  </a:p>
                </p:txBody>
              </p:sp>
            </p:grpSp>
            <p:pic>
              <p:nvPicPr>
                <p:cNvPr id="95" name="Picture 5" descr="C:\Documents and Settings\cantot\My Documents\Training\Supporting Materials\Icons\PNG files for PowerPoint\All Others\Collapse Down.png"/>
                <p:cNvPicPr>
                  <a:picLocks noChangeAspect="1" noChangeArrowheads="1"/>
                </p:cNvPicPr>
                <p:nvPr/>
              </p:nvPicPr>
              <p:blipFill>
                <a:blip r:embed="rId8" cstate="print"/>
                <a:srcRect/>
                <a:stretch>
                  <a:fillRect/>
                </a:stretch>
              </p:blipFill>
              <p:spPr bwMode="auto">
                <a:xfrm>
                  <a:off x="4928164" y="2092403"/>
                  <a:ext cx="381000" cy="381000"/>
                </a:xfrm>
                <a:prstGeom prst="rect">
                  <a:avLst/>
                </a:prstGeom>
                <a:noFill/>
              </p:spPr>
            </p:pic>
          </p:grpSp>
          <p:sp>
            <p:nvSpPr>
              <p:cNvPr id="69" name="TextBox 68"/>
              <p:cNvSpPr txBox="1"/>
              <p:nvPr/>
            </p:nvSpPr>
            <p:spPr>
              <a:xfrm>
                <a:off x="2819400" y="1981200"/>
                <a:ext cx="1511311" cy="369332"/>
              </a:xfrm>
              <a:prstGeom prst="rect">
                <a:avLst/>
              </a:prstGeom>
              <a:noFill/>
            </p:spPr>
            <p:txBody>
              <a:bodyPr wrap="none" rtlCol="0">
                <a:spAutoFit/>
              </a:bodyPr>
              <a:lstStyle/>
              <a:p>
                <a:r>
                  <a:rPr lang="en-US" b="1" dirty="0" smtClean="0">
                    <a:solidFill>
                      <a:schemeClr val="bg2">
                        <a:lumMod val="75000"/>
                      </a:schemeClr>
                    </a:solidFill>
                    <a:latin typeface="Calibri" pitchFamily="34" charset="0"/>
                  </a:rPr>
                  <a:t>Master server</a:t>
                </a:r>
                <a:endParaRPr lang="en-US" b="1" dirty="0">
                  <a:solidFill>
                    <a:schemeClr val="bg2">
                      <a:lumMod val="75000"/>
                    </a:schemeClr>
                  </a:solidFill>
                  <a:latin typeface="Calibri" pitchFamily="34" charset="0"/>
                </a:endParaRPr>
              </a:p>
            </p:txBody>
          </p:sp>
          <p:pic>
            <p:nvPicPr>
              <p:cNvPr id="70" name="Picture 2" descr="C:\Documents and Settings\cantot\My Documents\Training\Supporting Materials\Icons\PNG files for PowerPoint\All Others\Analog PTZ.png"/>
              <p:cNvPicPr>
                <a:picLocks noChangeAspect="1" noChangeArrowheads="1"/>
              </p:cNvPicPr>
              <p:nvPr/>
            </p:nvPicPr>
            <p:blipFill>
              <a:blip r:embed="rId5" cstate="print"/>
              <a:srcRect/>
              <a:stretch>
                <a:fillRect/>
              </a:stretch>
            </p:blipFill>
            <p:spPr bwMode="auto">
              <a:xfrm>
                <a:off x="1981200" y="2325469"/>
                <a:ext cx="1354150" cy="545914"/>
              </a:xfrm>
              <a:prstGeom prst="rect">
                <a:avLst/>
              </a:prstGeom>
              <a:noFill/>
            </p:spPr>
          </p:pic>
          <p:cxnSp>
            <p:nvCxnSpPr>
              <p:cNvPr id="71" name="Shape 75"/>
              <p:cNvCxnSpPr>
                <a:stCxn id="91" idx="3"/>
                <a:endCxn id="92" idx="0"/>
              </p:cNvCxnSpPr>
              <p:nvPr/>
            </p:nvCxnSpPr>
            <p:spPr>
              <a:xfrm>
                <a:off x="3592194" y="3316069"/>
                <a:ext cx="1197371" cy="775323"/>
              </a:xfrm>
              <a:prstGeom prst="bentConnector2">
                <a:avLst/>
              </a:prstGeom>
              <a:ln w="38100">
                <a:solidFill>
                  <a:schemeClr val="accent1">
                    <a:lumMod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72" name="Group 390"/>
              <p:cNvGrpSpPr/>
              <p:nvPr/>
            </p:nvGrpSpPr>
            <p:grpSpPr>
              <a:xfrm>
                <a:off x="4330711" y="4091392"/>
                <a:ext cx="1218603" cy="1070850"/>
                <a:chOff x="4362408" y="3975723"/>
                <a:chExt cx="1218603" cy="1070850"/>
              </a:xfrm>
            </p:grpSpPr>
            <p:pic>
              <p:nvPicPr>
                <p:cNvPr id="92" name="Picture 8" descr="C:\Documents and Settings\cantot\My Documents\Training\Supporting Materials\Icons\PNG files for PowerPoint\All Others\disc blue.png"/>
                <p:cNvPicPr>
                  <a:picLocks noChangeAspect="1" noChangeArrowheads="1"/>
                </p:cNvPicPr>
                <p:nvPr/>
              </p:nvPicPr>
              <p:blipFill>
                <a:blip r:embed="rId9" cstate="print"/>
                <a:srcRect/>
                <a:stretch>
                  <a:fillRect/>
                </a:stretch>
              </p:blipFill>
              <p:spPr bwMode="auto">
                <a:xfrm>
                  <a:off x="4577349" y="3975723"/>
                  <a:ext cx="487825" cy="533400"/>
                </a:xfrm>
                <a:prstGeom prst="rect">
                  <a:avLst/>
                </a:prstGeom>
                <a:noFill/>
              </p:spPr>
            </p:pic>
            <p:sp>
              <p:nvSpPr>
                <p:cNvPr id="93" name="TextBox 92"/>
                <p:cNvSpPr txBox="1"/>
                <p:nvPr/>
              </p:nvSpPr>
              <p:spPr>
                <a:xfrm>
                  <a:off x="4362408" y="4509123"/>
                  <a:ext cx="1218603" cy="537450"/>
                </a:xfrm>
                <a:prstGeom prst="rect">
                  <a:avLst/>
                </a:prstGeom>
                <a:solidFill>
                  <a:schemeClr val="bg1"/>
                </a:solidFill>
                <a:effectLst>
                  <a:softEdge rad="127000"/>
                </a:effectLst>
              </p:spPr>
              <p:txBody>
                <a:bodyPr wrap="none" rtlCol="0">
                  <a:spAutoFit/>
                </a:bodyPr>
                <a:lstStyle/>
                <a:p>
                  <a:pPr algn="ctr"/>
                  <a:r>
                    <a:rPr lang="en-US" b="1" dirty="0" smtClean="0">
                      <a:solidFill>
                        <a:schemeClr val="bg2">
                          <a:lumMod val="75000"/>
                        </a:schemeClr>
                      </a:solidFill>
                      <a:latin typeface="Calibri" pitchFamily="34" charset="0"/>
                    </a:rPr>
                    <a:t>Command </a:t>
                  </a:r>
                </a:p>
                <a:p>
                  <a:pPr algn="ctr"/>
                  <a:r>
                    <a:rPr lang="en-US" b="1" dirty="0" smtClean="0">
                      <a:solidFill>
                        <a:schemeClr val="bg2">
                          <a:lumMod val="75000"/>
                        </a:schemeClr>
                      </a:solidFill>
                      <a:latin typeface="Calibri" pitchFamily="34" charset="0"/>
                    </a:rPr>
                    <a:t>Center DB</a:t>
                  </a:r>
                  <a:endParaRPr lang="en-US" b="1" dirty="0">
                    <a:solidFill>
                      <a:schemeClr val="bg2">
                        <a:lumMod val="75000"/>
                      </a:schemeClr>
                    </a:solidFill>
                    <a:latin typeface="Calibri" pitchFamily="34" charset="0"/>
                  </a:endParaRPr>
                </a:p>
              </p:txBody>
            </p:sp>
          </p:grpSp>
          <p:grpSp>
            <p:nvGrpSpPr>
              <p:cNvPr id="73" name="Group 315"/>
              <p:cNvGrpSpPr/>
              <p:nvPr/>
            </p:nvGrpSpPr>
            <p:grpSpPr>
              <a:xfrm>
                <a:off x="2590800" y="2935069"/>
                <a:ext cx="1240789" cy="1255931"/>
                <a:chOff x="3200400" y="2209800"/>
                <a:chExt cx="1240789" cy="1255931"/>
              </a:xfrm>
            </p:grpSpPr>
            <p:sp>
              <p:nvSpPr>
                <p:cNvPr id="90" name="TextBox 89"/>
                <p:cNvSpPr txBox="1"/>
                <p:nvPr/>
              </p:nvSpPr>
              <p:spPr>
                <a:xfrm>
                  <a:off x="3200400" y="2819400"/>
                  <a:ext cx="1240789" cy="646331"/>
                </a:xfrm>
                <a:prstGeom prst="rect">
                  <a:avLst/>
                </a:prstGeom>
                <a:solidFill>
                  <a:schemeClr val="bg1"/>
                </a:solidFill>
                <a:effectLst>
                  <a:softEdge rad="127000"/>
                </a:effectLst>
              </p:spPr>
              <p:txBody>
                <a:bodyPr wrap="none" rtlCol="0">
                  <a:spAutoFit/>
                </a:bodyPr>
                <a:lstStyle/>
                <a:p>
                  <a:pPr algn="ctr"/>
                  <a:r>
                    <a:rPr lang="en-US" b="1" dirty="0" smtClean="0">
                      <a:solidFill>
                        <a:schemeClr val="bg2">
                          <a:lumMod val="75000"/>
                        </a:schemeClr>
                      </a:solidFill>
                      <a:latin typeface="Calibri" pitchFamily="34" charset="0"/>
                    </a:rPr>
                    <a:t>lighttpd</a:t>
                  </a:r>
                  <a:br>
                    <a:rPr lang="en-US" b="1" dirty="0" smtClean="0">
                      <a:solidFill>
                        <a:schemeClr val="bg2">
                          <a:lumMod val="75000"/>
                        </a:schemeClr>
                      </a:solidFill>
                      <a:latin typeface="Calibri" pitchFamily="34" charset="0"/>
                    </a:rPr>
                  </a:br>
                  <a:r>
                    <a:rPr lang="en-US" b="1" dirty="0" smtClean="0">
                      <a:solidFill>
                        <a:schemeClr val="bg2">
                          <a:lumMod val="75000"/>
                        </a:schemeClr>
                      </a:solidFill>
                      <a:latin typeface="Calibri" pitchFamily="34" charset="0"/>
                    </a:rPr>
                    <a:t>web server</a:t>
                  </a:r>
                  <a:endParaRPr lang="en-US" b="1" dirty="0">
                    <a:solidFill>
                      <a:schemeClr val="bg2">
                        <a:lumMod val="75000"/>
                      </a:schemeClr>
                    </a:solidFill>
                    <a:latin typeface="Calibri" pitchFamily="34" charset="0"/>
                  </a:endParaRPr>
                </a:p>
              </p:txBody>
            </p:sp>
            <p:pic>
              <p:nvPicPr>
                <p:cNvPr id="91" name="Picture 9" descr="C:\Documents and Settings\cantot\My Documents\Training\Supporting Materials\Icons\PNG files for PowerPoint\All Others\Connected.png"/>
                <p:cNvPicPr>
                  <a:picLocks noChangeAspect="1" noChangeArrowheads="1"/>
                </p:cNvPicPr>
                <p:nvPr/>
              </p:nvPicPr>
              <p:blipFill>
                <a:blip r:embed="rId6" cstate="print"/>
                <a:srcRect/>
                <a:stretch>
                  <a:fillRect/>
                </a:stretch>
              </p:blipFill>
              <p:spPr bwMode="auto">
                <a:xfrm>
                  <a:off x="3439794" y="2209800"/>
                  <a:ext cx="762000" cy="762000"/>
                </a:xfrm>
                <a:prstGeom prst="rect">
                  <a:avLst/>
                </a:prstGeom>
                <a:noFill/>
              </p:spPr>
            </p:pic>
          </p:grpSp>
          <p:pic>
            <p:nvPicPr>
              <p:cNvPr id="74" name="Picture 9" descr="C:\Documents and Settings\cantot\My Documents\Training\Supporting Materials\Icons\PNG files for PowerPoint\All Others\Connected.png"/>
              <p:cNvPicPr>
                <a:picLocks noChangeAspect="1" noChangeArrowheads="1"/>
              </p:cNvPicPr>
              <p:nvPr/>
            </p:nvPicPr>
            <p:blipFill>
              <a:blip r:embed="rId6" cstate="print"/>
              <a:srcRect/>
              <a:stretch>
                <a:fillRect/>
              </a:stretch>
            </p:blipFill>
            <p:spPr bwMode="auto">
              <a:xfrm>
                <a:off x="2819400" y="2895600"/>
                <a:ext cx="762000" cy="762000"/>
              </a:xfrm>
              <a:prstGeom prst="rect">
                <a:avLst/>
              </a:prstGeom>
              <a:noFill/>
              <a:effectLst>
                <a:glow rad="228600">
                  <a:schemeClr val="accent6">
                    <a:satMod val="175000"/>
                    <a:alpha val="40000"/>
                  </a:schemeClr>
                </a:glow>
              </a:effectLst>
            </p:spPr>
          </p:pic>
          <p:sp>
            <p:nvSpPr>
              <p:cNvPr id="76" name="AutoShape 39"/>
              <p:cNvSpPr>
                <a:spLocks noChangeArrowheads="1"/>
              </p:cNvSpPr>
              <p:nvPr/>
            </p:nvSpPr>
            <p:spPr bwMode="gray">
              <a:xfrm>
                <a:off x="2493249" y="4624790"/>
                <a:ext cx="1436739" cy="537450"/>
              </a:xfrm>
              <a:prstGeom prst="homePlate">
                <a:avLst>
                  <a:gd name="adj" fmla="val 0"/>
                </a:avLst>
              </a:prstGeom>
              <a:ln w="12700">
                <a:solidFill>
                  <a:schemeClr val="tx1">
                    <a:lumMod val="50000"/>
                    <a:lumOff val="50000"/>
                  </a:schemeClr>
                </a:solidFill>
                <a:headEnd/>
                <a:tailEnd/>
              </a:ln>
              <a:effectLst>
                <a:outerShdw blurRad="63500" sx="102000" sy="102000" algn="ctr"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wrap="none" lIns="91435" tIns="45718" rIns="91435" bIns="45718" anchor="ctr"/>
              <a:lstStyle/>
              <a:p>
                <a:pPr algn="ctr" defTabSz="455613">
                  <a:defRPr/>
                </a:pPr>
                <a:r>
                  <a:rPr lang="en-US" sz="1400" b="1" dirty="0" smtClean="0">
                    <a:solidFill>
                      <a:schemeClr val="tx1"/>
                    </a:solidFill>
                    <a:latin typeface="Calibri" pitchFamily="34" charset="0"/>
                    <a:ea typeface="ＭＳ Ｐゴシック" pitchFamily="34" charset="-128"/>
                  </a:rPr>
                  <a:t>Lightweight,</a:t>
                </a:r>
                <a:br>
                  <a:rPr lang="en-US" sz="1400" b="1" dirty="0" smtClean="0">
                    <a:solidFill>
                      <a:schemeClr val="tx1"/>
                    </a:solidFill>
                    <a:latin typeface="Calibri" pitchFamily="34" charset="0"/>
                    <a:ea typeface="ＭＳ Ｐゴシック" pitchFamily="34" charset="-128"/>
                  </a:rPr>
                </a:br>
                <a:r>
                  <a:rPr lang="en-US" sz="1400" b="1" dirty="0" smtClean="0">
                    <a:solidFill>
                      <a:schemeClr val="tx1"/>
                    </a:solidFill>
                    <a:latin typeface="Calibri" pitchFamily="34" charset="0"/>
                    <a:ea typeface="ＭＳ Ｐゴシック" pitchFamily="34" charset="-128"/>
                  </a:rPr>
                  <a:t>open-source web</a:t>
                </a:r>
                <a:br>
                  <a:rPr lang="en-US" sz="1400" b="1" dirty="0" smtClean="0">
                    <a:solidFill>
                      <a:schemeClr val="tx1"/>
                    </a:solidFill>
                    <a:latin typeface="Calibri" pitchFamily="34" charset="0"/>
                    <a:ea typeface="ＭＳ Ｐゴシック" pitchFamily="34" charset="-128"/>
                  </a:rPr>
                </a:br>
                <a:r>
                  <a:rPr lang="en-US" sz="1400" b="1" dirty="0" smtClean="0">
                    <a:solidFill>
                      <a:schemeClr val="tx1"/>
                    </a:solidFill>
                    <a:latin typeface="Calibri" pitchFamily="34" charset="0"/>
                    <a:ea typeface="ＭＳ Ｐゴシック" pitchFamily="34" charset="-128"/>
                  </a:rPr>
                  <a:t>server</a:t>
                </a:r>
                <a:endParaRPr lang="en-US" sz="1400" b="1" dirty="0">
                  <a:solidFill>
                    <a:schemeClr val="tx1"/>
                  </a:solidFill>
                  <a:latin typeface="Calibri" pitchFamily="34" charset="0"/>
                  <a:ea typeface="ＭＳ Ｐゴシック" pitchFamily="34" charset="-128"/>
                </a:endParaRPr>
              </a:p>
            </p:txBody>
          </p:sp>
          <p:grpSp>
            <p:nvGrpSpPr>
              <p:cNvPr id="81" name="Group 110"/>
              <p:cNvGrpSpPr/>
              <p:nvPr>
                <p:custDataLst>
                  <p:tags r:id="rId2"/>
                </p:custDataLst>
              </p:nvPr>
            </p:nvGrpSpPr>
            <p:grpSpPr>
              <a:xfrm rot="10800000" flipH="1">
                <a:off x="3211195" y="4191000"/>
                <a:ext cx="1119516" cy="702517"/>
                <a:chOff x="1843136" y="1551951"/>
                <a:chExt cx="1182588" cy="702517"/>
              </a:xfrm>
            </p:grpSpPr>
            <p:cxnSp>
              <p:nvCxnSpPr>
                <p:cNvPr id="82" name="Straight Connector 81"/>
                <p:cNvCxnSpPr>
                  <a:stCxn id="76" idx="3"/>
                  <a:endCxn id="93" idx="1"/>
                </p:cNvCxnSpPr>
                <p:nvPr/>
              </p:nvCxnSpPr>
              <p:spPr>
                <a:xfrm rot="10800000" flipH="1">
                  <a:off x="2602425" y="1551951"/>
                  <a:ext cx="423299" cy="2"/>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a:stCxn id="76" idx="0"/>
                  <a:endCxn id="90" idx="2"/>
                </p:cNvCxnSpPr>
                <p:nvPr/>
              </p:nvCxnSpPr>
              <p:spPr>
                <a:xfrm rot="10800000" flipV="1">
                  <a:off x="1843136" y="1820677"/>
                  <a:ext cx="448" cy="433791"/>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grpSp>
    </p:spTree>
    <p:custDataLst>
      <p:tags r:id="rId1"/>
    </p:custDataLst>
    <p:extLst>
      <p:ext uri="{BB962C8B-B14F-4D97-AF65-F5344CB8AC3E}">
        <p14:creationId xmlns:p14="http://schemas.microsoft.com/office/powerpoint/2010/main" val="691227854"/>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p>
            <a:r>
              <a:rPr lang="en-US" dirty="0" smtClean="0"/>
              <a:t>Greenplum Command Center Data Flow</a:t>
            </a:r>
            <a:endParaRPr lang="en-US" dirty="0"/>
          </a:p>
        </p:txBody>
      </p:sp>
      <p:grpSp>
        <p:nvGrpSpPr>
          <p:cNvPr id="21" name="Group 80"/>
          <p:cNvGrpSpPr/>
          <p:nvPr/>
        </p:nvGrpSpPr>
        <p:grpSpPr>
          <a:xfrm>
            <a:off x="274012" y="685800"/>
            <a:ext cx="8184188" cy="5512832"/>
            <a:chOff x="274012" y="685800"/>
            <a:chExt cx="8184188" cy="5512832"/>
          </a:xfrm>
        </p:grpSpPr>
        <p:cxnSp>
          <p:nvCxnSpPr>
            <p:cNvPr id="5" name="Shape 4"/>
            <p:cNvCxnSpPr>
              <a:stCxn id="27" idx="2"/>
              <a:endCxn id="77" idx="1"/>
            </p:cNvCxnSpPr>
            <p:nvPr/>
          </p:nvCxnSpPr>
          <p:spPr>
            <a:xfrm rot="16200000" flipH="1">
              <a:off x="1084394" y="2043462"/>
              <a:ext cx="978118" cy="1425094"/>
            </a:xfrm>
            <a:prstGeom prst="bentConnector2">
              <a:avLst/>
            </a:prstGeom>
            <a:ln w="38100">
              <a:solidFill>
                <a:schemeClr val="tx2">
                  <a:lumMod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 name="Shape 75"/>
            <p:cNvCxnSpPr/>
            <p:nvPr/>
          </p:nvCxnSpPr>
          <p:spPr>
            <a:xfrm flipV="1">
              <a:off x="4648200" y="1164795"/>
              <a:ext cx="1841854" cy="1643594"/>
            </a:xfrm>
            <a:prstGeom prst="bentConnector3">
              <a:avLst>
                <a:gd name="adj1" fmla="val 50000"/>
              </a:avLst>
            </a:prstGeom>
            <a:ln w="38100">
              <a:solidFill>
                <a:schemeClr val="tx2">
                  <a:lumMod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7" name="Picture 2" descr="C:\Documents and Settings\cantot\My Documents\Training\Supporting Materials\Icons\PNG files for PowerPoint\All Others\Analog PTZ.png"/>
            <p:cNvPicPr>
              <a:picLocks noChangeAspect="1" noChangeArrowheads="1"/>
            </p:cNvPicPr>
            <p:nvPr/>
          </p:nvPicPr>
          <p:blipFill>
            <a:blip r:embed="rId5" cstate="print"/>
            <a:srcRect/>
            <a:stretch>
              <a:fillRect/>
            </a:stretch>
          </p:blipFill>
          <p:spPr bwMode="auto">
            <a:xfrm>
              <a:off x="6788127" y="1054286"/>
              <a:ext cx="1354150" cy="545914"/>
            </a:xfrm>
            <a:prstGeom prst="rect">
              <a:avLst/>
            </a:prstGeom>
            <a:noFill/>
          </p:spPr>
        </p:pic>
        <p:sp>
          <p:nvSpPr>
            <p:cNvPr id="8" name="TextBox 7"/>
            <p:cNvSpPr txBox="1"/>
            <p:nvPr/>
          </p:nvSpPr>
          <p:spPr>
            <a:xfrm>
              <a:off x="6788127" y="1485900"/>
              <a:ext cx="1670073" cy="369332"/>
            </a:xfrm>
            <a:prstGeom prst="rect">
              <a:avLst/>
            </a:prstGeom>
            <a:noFill/>
          </p:spPr>
          <p:txBody>
            <a:bodyPr wrap="none" rtlCol="0">
              <a:spAutoFit/>
            </a:bodyPr>
            <a:lstStyle/>
            <a:p>
              <a:r>
                <a:rPr lang="en-US" b="1" dirty="0" smtClean="0">
                  <a:solidFill>
                    <a:schemeClr val="bg2">
                      <a:lumMod val="75000"/>
                    </a:schemeClr>
                  </a:solidFill>
                  <a:latin typeface="Calibri" pitchFamily="34" charset="0"/>
                </a:rPr>
                <a:t>Segment server</a:t>
              </a:r>
              <a:endParaRPr lang="en-US" b="1" dirty="0">
                <a:solidFill>
                  <a:schemeClr val="bg2">
                    <a:lumMod val="75000"/>
                  </a:schemeClr>
                </a:solidFill>
                <a:latin typeface="Calibri" pitchFamily="34" charset="0"/>
              </a:endParaRPr>
            </a:p>
          </p:txBody>
        </p:sp>
        <p:pic>
          <p:nvPicPr>
            <p:cNvPr id="9" name="Picture 2" descr="C:\Documents and Settings\cantot\My Documents\Training\Supporting Materials\Icons\PNG files for PowerPoint\All Others\Analog PTZ.png"/>
            <p:cNvPicPr>
              <a:picLocks noChangeAspect="1" noChangeArrowheads="1"/>
            </p:cNvPicPr>
            <p:nvPr/>
          </p:nvPicPr>
          <p:blipFill>
            <a:blip r:embed="rId5" cstate="print"/>
            <a:srcRect/>
            <a:stretch>
              <a:fillRect/>
            </a:stretch>
          </p:blipFill>
          <p:spPr bwMode="auto">
            <a:xfrm>
              <a:off x="6788127" y="2384869"/>
              <a:ext cx="1354150" cy="545914"/>
            </a:xfrm>
            <a:prstGeom prst="rect">
              <a:avLst/>
            </a:prstGeom>
            <a:noFill/>
          </p:spPr>
        </p:pic>
        <p:sp>
          <p:nvSpPr>
            <p:cNvPr id="10" name="TextBox 9"/>
            <p:cNvSpPr txBox="1"/>
            <p:nvPr/>
          </p:nvSpPr>
          <p:spPr>
            <a:xfrm>
              <a:off x="6788127" y="2816483"/>
              <a:ext cx="1670073" cy="369332"/>
            </a:xfrm>
            <a:prstGeom prst="rect">
              <a:avLst/>
            </a:prstGeom>
            <a:noFill/>
          </p:spPr>
          <p:txBody>
            <a:bodyPr wrap="none" rtlCol="0">
              <a:spAutoFit/>
            </a:bodyPr>
            <a:lstStyle/>
            <a:p>
              <a:r>
                <a:rPr lang="en-US" b="1" dirty="0" smtClean="0">
                  <a:solidFill>
                    <a:schemeClr val="bg2">
                      <a:lumMod val="75000"/>
                    </a:schemeClr>
                  </a:solidFill>
                  <a:latin typeface="Calibri" pitchFamily="34" charset="0"/>
                </a:rPr>
                <a:t>Segment server</a:t>
              </a:r>
              <a:endParaRPr lang="en-US" b="1" dirty="0">
                <a:solidFill>
                  <a:schemeClr val="bg2">
                    <a:lumMod val="75000"/>
                  </a:schemeClr>
                </a:solidFill>
                <a:latin typeface="Calibri" pitchFamily="34" charset="0"/>
              </a:endParaRPr>
            </a:p>
          </p:txBody>
        </p:sp>
        <p:pic>
          <p:nvPicPr>
            <p:cNvPr id="11" name="Picture 2" descr="C:\Documents and Settings\cantot\My Documents\Training\Supporting Materials\Icons\PNG files for PowerPoint\All Others\Analog PTZ.png"/>
            <p:cNvPicPr>
              <a:picLocks noChangeAspect="1" noChangeArrowheads="1"/>
            </p:cNvPicPr>
            <p:nvPr/>
          </p:nvPicPr>
          <p:blipFill>
            <a:blip r:embed="rId5" cstate="print"/>
            <a:srcRect/>
            <a:stretch>
              <a:fillRect/>
            </a:stretch>
          </p:blipFill>
          <p:spPr bwMode="auto">
            <a:xfrm>
              <a:off x="6788127" y="3715452"/>
              <a:ext cx="1354150" cy="545914"/>
            </a:xfrm>
            <a:prstGeom prst="rect">
              <a:avLst/>
            </a:prstGeom>
            <a:noFill/>
          </p:spPr>
        </p:pic>
        <p:sp>
          <p:nvSpPr>
            <p:cNvPr id="12" name="TextBox 11"/>
            <p:cNvSpPr txBox="1"/>
            <p:nvPr/>
          </p:nvSpPr>
          <p:spPr>
            <a:xfrm>
              <a:off x="6788127" y="4147066"/>
              <a:ext cx="1670073" cy="369332"/>
            </a:xfrm>
            <a:prstGeom prst="rect">
              <a:avLst/>
            </a:prstGeom>
            <a:noFill/>
          </p:spPr>
          <p:txBody>
            <a:bodyPr wrap="none" rtlCol="0">
              <a:spAutoFit/>
            </a:bodyPr>
            <a:lstStyle/>
            <a:p>
              <a:r>
                <a:rPr lang="en-US" b="1" dirty="0" smtClean="0">
                  <a:solidFill>
                    <a:schemeClr val="bg2">
                      <a:lumMod val="75000"/>
                    </a:schemeClr>
                  </a:solidFill>
                  <a:latin typeface="Calibri" pitchFamily="34" charset="0"/>
                </a:rPr>
                <a:t>Segment server</a:t>
              </a:r>
              <a:endParaRPr lang="en-US" b="1" dirty="0">
                <a:solidFill>
                  <a:schemeClr val="bg2">
                    <a:lumMod val="75000"/>
                  </a:schemeClr>
                </a:solidFill>
                <a:latin typeface="Calibri" pitchFamily="34" charset="0"/>
              </a:endParaRPr>
            </a:p>
          </p:txBody>
        </p:sp>
        <p:pic>
          <p:nvPicPr>
            <p:cNvPr id="13" name="Picture 2" descr="C:\Documents and Settings\cantot\My Documents\Training\Supporting Materials\Icons\PNG files for PowerPoint\All Others\Analog PTZ.png"/>
            <p:cNvPicPr>
              <a:picLocks noChangeAspect="1" noChangeArrowheads="1"/>
            </p:cNvPicPr>
            <p:nvPr/>
          </p:nvPicPr>
          <p:blipFill>
            <a:blip r:embed="rId5" cstate="print"/>
            <a:srcRect/>
            <a:stretch>
              <a:fillRect/>
            </a:stretch>
          </p:blipFill>
          <p:spPr bwMode="auto">
            <a:xfrm>
              <a:off x="6788127" y="5397686"/>
              <a:ext cx="1354150" cy="545914"/>
            </a:xfrm>
            <a:prstGeom prst="rect">
              <a:avLst/>
            </a:prstGeom>
            <a:noFill/>
          </p:spPr>
        </p:pic>
        <p:sp>
          <p:nvSpPr>
            <p:cNvPr id="14" name="TextBox 13"/>
            <p:cNvSpPr txBox="1"/>
            <p:nvPr/>
          </p:nvSpPr>
          <p:spPr>
            <a:xfrm>
              <a:off x="6788127" y="5829300"/>
              <a:ext cx="1670073" cy="369332"/>
            </a:xfrm>
            <a:prstGeom prst="rect">
              <a:avLst/>
            </a:prstGeom>
            <a:noFill/>
          </p:spPr>
          <p:txBody>
            <a:bodyPr wrap="none" rtlCol="0">
              <a:spAutoFit/>
            </a:bodyPr>
            <a:lstStyle/>
            <a:p>
              <a:r>
                <a:rPr lang="en-US" b="1" dirty="0" smtClean="0">
                  <a:solidFill>
                    <a:schemeClr val="bg2">
                      <a:lumMod val="75000"/>
                    </a:schemeClr>
                  </a:solidFill>
                  <a:latin typeface="Calibri" pitchFamily="34" charset="0"/>
                </a:rPr>
                <a:t>Segment server</a:t>
              </a:r>
              <a:endParaRPr lang="en-US" b="1" dirty="0">
                <a:solidFill>
                  <a:schemeClr val="bg2">
                    <a:lumMod val="75000"/>
                  </a:schemeClr>
                </a:solidFill>
                <a:latin typeface="Calibri" pitchFamily="34" charset="0"/>
              </a:endParaRPr>
            </a:p>
          </p:txBody>
        </p:sp>
        <p:cxnSp>
          <p:nvCxnSpPr>
            <p:cNvPr id="15" name="Shape 75"/>
            <p:cNvCxnSpPr/>
            <p:nvPr/>
          </p:nvCxnSpPr>
          <p:spPr>
            <a:xfrm flipV="1">
              <a:off x="4648200" y="2495378"/>
              <a:ext cx="1841854" cy="313011"/>
            </a:xfrm>
            <a:prstGeom prst="bentConnector3">
              <a:avLst>
                <a:gd name="adj1" fmla="val 50000"/>
              </a:avLst>
            </a:prstGeom>
            <a:ln w="38100">
              <a:solidFill>
                <a:schemeClr val="tx2">
                  <a:lumMod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hape 75"/>
            <p:cNvCxnSpPr/>
            <p:nvPr/>
          </p:nvCxnSpPr>
          <p:spPr>
            <a:xfrm>
              <a:off x="4648200" y="2808389"/>
              <a:ext cx="1841854" cy="1017572"/>
            </a:xfrm>
            <a:prstGeom prst="bentConnector3">
              <a:avLst>
                <a:gd name="adj1" fmla="val 50000"/>
              </a:avLst>
            </a:prstGeom>
            <a:ln w="38100">
              <a:solidFill>
                <a:schemeClr val="tx2">
                  <a:lumMod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7" name="Shape 75"/>
            <p:cNvCxnSpPr/>
            <p:nvPr/>
          </p:nvCxnSpPr>
          <p:spPr>
            <a:xfrm>
              <a:off x="4648200" y="2808389"/>
              <a:ext cx="1841854" cy="2699806"/>
            </a:xfrm>
            <a:prstGeom prst="bentConnector3">
              <a:avLst>
                <a:gd name="adj1" fmla="val 50000"/>
              </a:avLst>
            </a:prstGeom>
            <a:ln w="38100">
              <a:solidFill>
                <a:schemeClr val="tx2">
                  <a:lumMod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2819400" y="1981200"/>
              <a:ext cx="1511311" cy="369332"/>
            </a:xfrm>
            <a:prstGeom prst="rect">
              <a:avLst/>
            </a:prstGeom>
            <a:noFill/>
          </p:spPr>
          <p:txBody>
            <a:bodyPr wrap="none" rtlCol="0">
              <a:spAutoFit/>
            </a:bodyPr>
            <a:lstStyle/>
            <a:p>
              <a:r>
                <a:rPr lang="en-US" b="1" dirty="0" smtClean="0">
                  <a:solidFill>
                    <a:schemeClr val="bg2">
                      <a:lumMod val="75000"/>
                    </a:schemeClr>
                  </a:solidFill>
                  <a:latin typeface="Calibri" pitchFamily="34" charset="0"/>
                </a:rPr>
                <a:t>Master server</a:t>
              </a:r>
              <a:endParaRPr lang="en-US" b="1" dirty="0">
                <a:solidFill>
                  <a:schemeClr val="bg2">
                    <a:lumMod val="75000"/>
                  </a:schemeClr>
                </a:solidFill>
                <a:latin typeface="Calibri" pitchFamily="34" charset="0"/>
              </a:endParaRPr>
            </a:p>
          </p:txBody>
        </p:sp>
        <p:sp>
          <p:nvSpPr>
            <p:cNvPr id="19" name="Rounded Rectangle 18"/>
            <p:cNvSpPr/>
            <p:nvPr/>
          </p:nvSpPr>
          <p:spPr>
            <a:xfrm>
              <a:off x="2514600" y="2325469"/>
              <a:ext cx="2209800" cy="2362200"/>
            </a:xfrm>
            <a:prstGeom prst="roundRect">
              <a:avLst>
                <a:gd name="adj" fmla="val 7184"/>
              </a:avLst>
            </a:prstGeom>
            <a:solidFill>
              <a:schemeClr val="accent1">
                <a:lumMod val="20000"/>
                <a:lumOff val="80000"/>
              </a:schemeClr>
            </a:solidFill>
            <a:ln w="38100">
              <a:solidFill>
                <a:schemeClr val="tx2">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0" name="Picture 2" descr="C:\Documents and Settings\cantot\My Documents\Training\Supporting Materials\Icons\PNG files for PowerPoint\All Others\Analog PTZ.png"/>
            <p:cNvPicPr>
              <a:picLocks noChangeAspect="1" noChangeArrowheads="1"/>
            </p:cNvPicPr>
            <p:nvPr/>
          </p:nvPicPr>
          <p:blipFill>
            <a:blip r:embed="rId5" cstate="print"/>
            <a:srcRect/>
            <a:stretch>
              <a:fillRect/>
            </a:stretch>
          </p:blipFill>
          <p:spPr bwMode="auto">
            <a:xfrm>
              <a:off x="1981200" y="2325469"/>
              <a:ext cx="1354150" cy="545914"/>
            </a:xfrm>
            <a:prstGeom prst="rect">
              <a:avLst/>
            </a:prstGeom>
            <a:noFill/>
          </p:spPr>
        </p:pic>
        <p:grpSp>
          <p:nvGrpSpPr>
            <p:cNvPr id="24" name="Group 315"/>
            <p:cNvGrpSpPr/>
            <p:nvPr/>
          </p:nvGrpSpPr>
          <p:grpSpPr>
            <a:xfrm>
              <a:off x="2590800" y="2935069"/>
              <a:ext cx="1240789" cy="1255931"/>
              <a:chOff x="3200400" y="2209800"/>
              <a:chExt cx="1240789" cy="1255931"/>
            </a:xfrm>
          </p:grpSpPr>
          <p:sp>
            <p:nvSpPr>
              <p:cNvPr id="22" name="TextBox 21"/>
              <p:cNvSpPr txBox="1"/>
              <p:nvPr/>
            </p:nvSpPr>
            <p:spPr>
              <a:xfrm>
                <a:off x="3200400" y="2819400"/>
                <a:ext cx="1240789" cy="646331"/>
              </a:xfrm>
              <a:prstGeom prst="rect">
                <a:avLst/>
              </a:prstGeom>
              <a:solidFill>
                <a:schemeClr val="bg1"/>
              </a:solidFill>
              <a:effectLst>
                <a:softEdge rad="127000"/>
              </a:effectLst>
            </p:spPr>
            <p:txBody>
              <a:bodyPr wrap="none" rtlCol="0">
                <a:spAutoFit/>
              </a:bodyPr>
              <a:lstStyle/>
              <a:p>
                <a:pPr algn="ctr"/>
                <a:r>
                  <a:rPr lang="en-US" b="1" dirty="0" smtClean="0">
                    <a:solidFill>
                      <a:schemeClr val="bg2">
                        <a:lumMod val="75000"/>
                      </a:schemeClr>
                    </a:solidFill>
                    <a:latin typeface="Calibri" pitchFamily="34" charset="0"/>
                  </a:rPr>
                  <a:t>lighttpd</a:t>
                </a:r>
                <a:br>
                  <a:rPr lang="en-US" b="1" dirty="0" smtClean="0">
                    <a:solidFill>
                      <a:schemeClr val="bg2">
                        <a:lumMod val="75000"/>
                      </a:schemeClr>
                    </a:solidFill>
                    <a:latin typeface="Calibri" pitchFamily="34" charset="0"/>
                  </a:rPr>
                </a:br>
                <a:r>
                  <a:rPr lang="en-US" b="1" dirty="0" smtClean="0">
                    <a:solidFill>
                      <a:schemeClr val="bg2">
                        <a:lumMod val="75000"/>
                      </a:schemeClr>
                    </a:solidFill>
                    <a:latin typeface="Calibri" pitchFamily="34" charset="0"/>
                  </a:rPr>
                  <a:t>web server</a:t>
                </a:r>
                <a:endParaRPr lang="en-US" b="1" dirty="0">
                  <a:solidFill>
                    <a:schemeClr val="bg2">
                      <a:lumMod val="75000"/>
                    </a:schemeClr>
                  </a:solidFill>
                  <a:latin typeface="Calibri" pitchFamily="34" charset="0"/>
                </a:endParaRPr>
              </a:p>
            </p:txBody>
          </p:sp>
          <p:pic>
            <p:nvPicPr>
              <p:cNvPr id="23" name="Picture 9" descr="C:\Documents and Settings\cantot\My Documents\Training\Supporting Materials\Icons\PNG files for PowerPoint\All Others\Connected.png"/>
              <p:cNvPicPr>
                <a:picLocks noChangeAspect="1" noChangeArrowheads="1"/>
              </p:cNvPicPr>
              <p:nvPr/>
            </p:nvPicPr>
            <p:blipFill>
              <a:blip r:embed="rId6" cstate="print"/>
              <a:srcRect/>
              <a:stretch>
                <a:fillRect/>
              </a:stretch>
            </p:blipFill>
            <p:spPr bwMode="auto">
              <a:xfrm>
                <a:off x="3439794" y="2209800"/>
                <a:ext cx="762000" cy="762000"/>
              </a:xfrm>
              <a:prstGeom prst="rect">
                <a:avLst/>
              </a:prstGeom>
              <a:noFill/>
            </p:spPr>
          </p:pic>
        </p:grpSp>
        <p:grpSp>
          <p:nvGrpSpPr>
            <p:cNvPr id="25" name="Group 318"/>
            <p:cNvGrpSpPr/>
            <p:nvPr/>
          </p:nvGrpSpPr>
          <p:grpSpPr>
            <a:xfrm>
              <a:off x="274012" y="1447800"/>
              <a:ext cx="1173788" cy="1131332"/>
              <a:chOff x="57151" y="1219200"/>
              <a:chExt cx="1173788" cy="1131332"/>
            </a:xfrm>
          </p:grpSpPr>
          <p:grpSp>
            <p:nvGrpSpPr>
              <p:cNvPr id="29" name="Group 9"/>
              <p:cNvGrpSpPr/>
              <p:nvPr/>
            </p:nvGrpSpPr>
            <p:grpSpPr>
              <a:xfrm>
                <a:off x="57151" y="1219200"/>
                <a:ext cx="1173788" cy="819150"/>
                <a:chOff x="1016002" y="984250"/>
                <a:chExt cx="1173788" cy="819150"/>
              </a:xfrm>
            </p:grpSpPr>
            <p:pic>
              <p:nvPicPr>
                <p:cNvPr id="27" name="Picture 2" descr="C:\Documents and Settings\cantot\My Documents\Training\Supporting Materials\Icons\PNG files for PowerPoint\All Others\Laptop.png"/>
                <p:cNvPicPr>
                  <a:picLocks noChangeAspect="1" noChangeArrowheads="1"/>
                </p:cNvPicPr>
                <p:nvPr/>
              </p:nvPicPr>
              <p:blipFill>
                <a:blip r:embed="rId7" cstate="print"/>
                <a:srcRect/>
                <a:stretch>
                  <a:fillRect/>
                </a:stretch>
              </p:blipFill>
              <p:spPr bwMode="auto">
                <a:xfrm>
                  <a:off x="1016002" y="984250"/>
                  <a:ext cx="1173788" cy="819150"/>
                </a:xfrm>
                <a:prstGeom prst="rect">
                  <a:avLst/>
                </a:prstGeom>
                <a:noFill/>
              </p:spPr>
            </p:pic>
            <p:pic>
              <p:nvPicPr>
                <p:cNvPr id="28" name="Picture 4"/>
                <p:cNvPicPr>
                  <a:picLocks noChangeAspect="1" noChangeArrowheads="1"/>
                </p:cNvPicPr>
                <p:nvPr/>
              </p:nvPicPr>
              <p:blipFill>
                <a:blip r:embed="rId8" cstate="print"/>
                <a:srcRect/>
                <a:stretch>
                  <a:fillRect/>
                </a:stretch>
              </p:blipFill>
              <p:spPr bwMode="auto">
                <a:xfrm>
                  <a:off x="1222890" y="1024233"/>
                  <a:ext cx="777240" cy="505314"/>
                </a:xfrm>
                <a:prstGeom prst="rect">
                  <a:avLst/>
                </a:prstGeom>
                <a:noFill/>
                <a:ln w="3175">
                  <a:noFill/>
                  <a:miter lim="800000"/>
                  <a:headEnd/>
                  <a:tailEnd/>
                </a:ln>
                <a:effectLst>
                  <a:outerShdw blurRad="63500" sx="102000" sy="102000" algn="ctr" rotWithShape="0">
                    <a:prstClr val="black">
                      <a:alpha val="40000"/>
                    </a:prstClr>
                  </a:outerShdw>
                </a:effectLst>
              </p:spPr>
            </p:pic>
          </p:grpSp>
          <p:sp>
            <p:nvSpPr>
              <p:cNvPr id="26" name="TextBox 25"/>
              <p:cNvSpPr txBox="1"/>
              <p:nvPr/>
            </p:nvSpPr>
            <p:spPr>
              <a:xfrm>
                <a:off x="190500" y="1981200"/>
                <a:ext cx="939681" cy="369332"/>
              </a:xfrm>
              <a:prstGeom prst="rect">
                <a:avLst/>
              </a:prstGeom>
              <a:solidFill>
                <a:schemeClr val="bg1"/>
              </a:solidFill>
              <a:effectLst>
                <a:softEdge rad="63500"/>
              </a:effectLst>
            </p:spPr>
            <p:txBody>
              <a:bodyPr wrap="none" rtlCol="0">
                <a:spAutoFit/>
              </a:bodyPr>
              <a:lstStyle/>
              <a:p>
                <a:r>
                  <a:rPr lang="en-US" b="1" dirty="0" smtClean="0">
                    <a:solidFill>
                      <a:schemeClr val="bg2">
                        <a:lumMod val="75000"/>
                      </a:schemeClr>
                    </a:solidFill>
                    <a:latin typeface="Calibri" pitchFamily="34" charset="0"/>
                  </a:rPr>
                  <a:t>Console</a:t>
                </a:r>
                <a:endParaRPr lang="en-US" b="1" dirty="0">
                  <a:solidFill>
                    <a:schemeClr val="bg2">
                      <a:lumMod val="75000"/>
                    </a:schemeClr>
                  </a:solidFill>
                  <a:latin typeface="Calibri" pitchFamily="34" charset="0"/>
                </a:endParaRPr>
              </a:p>
            </p:txBody>
          </p:sp>
        </p:grpSp>
        <p:grpSp>
          <p:nvGrpSpPr>
            <p:cNvPr id="30" name="Group 365"/>
            <p:cNvGrpSpPr/>
            <p:nvPr/>
          </p:nvGrpSpPr>
          <p:grpSpPr>
            <a:xfrm>
              <a:off x="3657600" y="2401669"/>
              <a:ext cx="990600" cy="838200"/>
              <a:chOff x="4114800" y="1676400"/>
              <a:chExt cx="990600" cy="838200"/>
            </a:xfrm>
          </p:grpSpPr>
          <p:grpSp>
            <p:nvGrpSpPr>
              <p:cNvPr id="34" name="Group 17"/>
              <p:cNvGrpSpPr/>
              <p:nvPr/>
            </p:nvGrpSpPr>
            <p:grpSpPr>
              <a:xfrm>
                <a:off x="4114800" y="1676400"/>
                <a:ext cx="990600" cy="813439"/>
                <a:chOff x="5943600" y="2362200"/>
                <a:chExt cx="990600" cy="813439"/>
              </a:xfrm>
            </p:grpSpPr>
            <p:pic>
              <p:nvPicPr>
                <p:cNvPr id="32" name="Picture 4" descr="C:\Documents and Settings\cantot\My Documents\Training\Supporting Materials\Icons\PNG files for PowerPoint\All Others\clouds-blue.png"/>
                <p:cNvPicPr>
                  <a:picLocks noChangeAspect="1" noChangeArrowheads="1"/>
                </p:cNvPicPr>
                <p:nvPr/>
              </p:nvPicPr>
              <p:blipFill>
                <a:blip r:embed="rId9" cstate="print"/>
                <a:srcRect/>
                <a:stretch>
                  <a:fillRect/>
                </a:stretch>
              </p:blipFill>
              <p:spPr bwMode="auto">
                <a:xfrm>
                  <a:off x="5943600" y="2362200"/>
                  <a:ext cx="990600" cy="813439"/>
                </a:xfrm>
                <a:prstGeom prst="rect">
                  <a:avLst/>
                </a:prstGeom>
                <a:noFill/>
                <a:effectLst>
                  <a:outerShdw blurRad="63500" sx="102000" sy="102000" algn="ctr" rotWithShape="0">
                    <a:prstClr val="black">
                      <a:alpha val="40000"/>
                    </a:prstClr>
                  </a:outerShdw>
                </a:effectLst>
              </p:spPr>
            </p:pic>
            <p:sp>
              <p:nvSpPr>
                <p:cNvPr id="33" name="TextBox 32"/>
                <p:cNvSpPr txBox="1"/>
                <p:nvPr/>
              </p:nvSpPr>
              <p:spPr>
                <a:xfrm>
                  <a:off x="6065144" y="2584253"/>
                  <a:ext cx="747512" cy="369332"/>
                </a:xfrm>
                <a:prstGeom prst="rect">
                  <a:avLst/>
                </a:prstGeom>
                <a:noFill/>
              </p:spPr>
              <p:txBody>
                <a:bodyPr wrap="none" rtlCol="0">
                  <a:spAutoFit/>
                </a:bodyPr>
                <a:lstStyle/>
                <a:p>
                  <a:r>
                    <a:rPr lang="en-US" b="1" dirty="0" smtClean="0">
                      <a:solidFill>
                        <a:schemeClr val="bg2">
                          <a:lumMod val="75000"/>
                        </a:schemeClr>
                      </a:solidFill>
                      <a:latin typeface="Calibri" pitchFamily="34" charset="0"/>
                    </a:rPr>
                    <a:t>Agent</a:t>
                  </a:r>
                  <a:endParaRPr lang="en-US" b="1" dirty="0">
                    <a:solidFill>
                      <a:schemeClr val="bg2">
                        <a:lumMod val="75000"/>
                      </a:schemeClr>
                    </a:solidFill>
                    <a:latin typeface="Calibri" pitchFamily="34" charset="0"/>
                  </a:endParaRPr>
                </a:p>
              </p:txBody>
            </p:sp>
          </p:grpSp>
          <p:pic>
            <p:nvPicPr>
              <p:cNvPr id="31" name="Picture 5" descr="C:\Documents and Settings\cantot\My Documents\Training\Supporting Materials\Icons\PNG files for PowerPoint\All Others\Collapse Down.png"/>
              <p:cNvPicPr>
                <a:picLocks noChangeAspect="1" noChangeArrowheads="1"/>
              </p:cNvPicPr>
              <p:nvPr/>
            </p:nvPicPr>
            <p:blipFill>
              <a:blip r:embed="rId10" cstate="print"/>
              <a:srcRect/>
              <a:stretch>
                <a:fillRect/>
              </a:stretch>
            </p:blipFill>
            <p:spPr bwMode="auto">
              <a:xfrm>
                <a:off x="4648200" y="2133600"/>
                <a:ext cx="381000" cy="381000"/>
              </a:xfrm>
              <a:prstGeom prst="rect">
                <a:avLst/>
              </a:prstGeom>
              <a:noFill/>
            </p:spPr>
          </p:pic>
        </p:grpSp>
        <p:grpSp>
          <p:nvGrpSpPr>
            <p:cNvPr id="37" name="Group 390"/>
            <p:cNvGrpSpPr/>
            <p:nvPr/>
          </p:nvGrpSpPr>
          <p:grpSpPr>
            <a:xfrm>
              <a:off x="3587247" y="3732694"/>
              <a:ext cx="1165705" cy="1067906"/>
              <a:chOff x="3618944" y="3617025"/>
              <a:chExt cx="1165705" cy="1067906"/>
            </a:xfrm>
          </p:grpSpPr>
          <p:pic>
            <p:nvPicPr>
              <p:cNvPr id="35" name="Picture 8" descr="C:\Documents and Settings\cantot\My Documents\Training\Supporting Materials\Icons\PNG files for PowerPoint\All Others\disc blue.png"/>
              <p:cNvPicPr>
                <a:picLocks noChangeAspect="1" noChangeArrowheads="1"/>
              </p:cNvPicPr>
              <p:nvPr/>
            </p:nvPicPr>
            <p:blipFill>
              <a:blip r:embed="rId11" cstate="print"/>
              <a:srcRect/>
              <a:stretch>
                <a:fillRect/>
              </a:stretch>
            </p:blipFill>
            <p:spPr bwMode="auto">
              <a:xfrm>
                <a:off x="3957885" y="3617025"/>
                <a:ext cx="487825" cy="533400"/>
              </a:xfrm>
              <a:prstGeom prst="rect">
                <a:avLst/>
              </a:prstGeom>
              <a:noFill/>
            </p:spPr>
          </p:pic>
          <p:sp>
            <p:nvSpPr>
              <p:cNvPr id="36" name="TextBox 35"/>
              <p:cNvSpPr txBox="1"/>
              <p:nvPr/>
            </p:nvSpPr>
            <p:spPr>
              <a:xfrm>
                <a:off x="3618944" y="4038600"/>
                <a:ext cx="1165705" cy="646331"/>
              </a:xfrm>
              <a:prstGeom prst="rect">
                <a:avLst/>
              </a:prstGeom>
              <a:solidFill>
                <a:schemeClr val="bg1"/>
              </a:solidFill>
              <a:effectLst>
                <a:softEdge rad="127000"/>
              </a:effectLst>
            </p:spPr>
            <p:txBody>
              <a:bodyPr wrap="none" rtlCol="0">
                <a:spAutoFit/>
              </a:bodyPr>
              <a:lstStyle/>
              <a:p>
                <a:pPr algn="ctr"/>
                <a:r>
                  <a:rPr lang="en-US" b="1" dirty="0" smtClean="0">
                    <a:solidFill>
                      <a:schemeClr val="bg2">
                        <a:lumMod val="75000"/>
                      </a:schemeClr>
                    </a:solidFill>
                    <a:latin typeface="Calibri" pitchFamily="34" charset="0"/>
                  </a:rPr>
                  <a:t>Command</a:t>
                </a:r>
                <a:br>
                  <a:rPr lang="en-US" b="1" dirty="0" smtClean="0">
                    <a:solidFill>
                      <a:schemeClr val="bg2">
                        <a:lumMod val="75000"/>
                      </a:schemeClr>
                    </a:solidFill>
                    <a:latin typeface="Calibri" pitchFamily="34" charset="0"/>
                  </a:rPr>
                </a:br>
                <a:r>
                  <a:rPr lang="en-US" b="1" dirty="0" smtClean="0">
                    <a:solidFill>
                      <a:schemeClr val="bg2">
                        <a:lumMod val="75000"/>
                      </a:schemeClr>
                    </a:solidFill>
                    <a:latin typeface="Calibri" pitchFamily="34" charset="0"/>
                  </a:rPr>
                  <a:t>Center DB</a:t>
                </a:r>
                <a:endParaRPr lang="en-US" b="1" dirty="0">
                  <a:solidFill>
                    <a:schemeClr val="bg2">
                      <a:lumMod val="75000"/>
                    </a:schemeClr>
                  </a:solidFill>
                  <a:latin typeface="Calibri" pitchFamily="34" charset="0"/>
                </a:endParaRPr>
              </a:p>
            </p:txBody>
          </p:sp>
        </p:grpSp>
        <p:grpSp>
          <p:nvGrpSpPr>
            <p:cNvPr id="50" name="Group 64"/>
            <p:cNvGrpSpPr/>
            <p:nvPr/>
          </p:nvGrpSpPr>
          <p:grpSpPr>
            <a:xfrm>
              <a:off x="7118526" y="4677549"/>
              <a:ext cx="685800" cy="152400"/>
              <a:chOff x="5943600" y="4495800"/>
              <a:chExt cx="685800" cy="152400"/>
            </a:xfrm>
          </p:grpSpPr>
          <p:sp>
            <p:nvSpPr>
              <p:cNvPr id="38" name="Oval 37"/>
              <p:cNvSpPr/>
              <p:nvPr/>
            </p:nvSpPr>
            <p:spPr>
              <a:xfrm>
                <a:off x="5943600" y="4495800"/>
                <a:ext cx="152400" cy="152400"/>
              </a:xfrm>
              <a:prstGeom prst="ellipse">
                <a:avLst/>
              </a:prstGeom>
              <a:solidFill>
                <a:srgbClr val="0070C0"/>
              </a:solidFill>
              <a:ln w="12700">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39" name="Oval 38"/>
              <p:cNvSpPr/>
              <p:nvPr/>
            </p:nvSpPr>
            <p:spPr>
              <a:xfrm>
                <a:off x="6210300" y="4495800"/>
                <a:ext cx="152400" cy="152400"/>
              </a:xfrm>
              <a:prstGeom prst="ellipse">
                <a:avLst/>
              </a:prstGeom>
              <a:solidFill>
                <a:srgbClr val="0070C0"/>
              </a:solidFill>
              <a:ln w="12700">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40" name="Oval 39"/>
              <p:cNvSpPr/>
              <p:nvPr/>
            </p:nvSpPr>
            <p:spPr>
              <a:xfrm>
                <a:off x="6477000" y="4495800"/>
                <a:ext cx="152400" cy="152400"/>
              </a:xfrm>
              <a:prstGeom prst="ellipse">
                <a:avLst/>
              </a:prstGeom>
              <a:solidFill>
                <a:srgbClr val="0070C0"/>
              </a:solidFill>
              <a:ln w="12700">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grpSp>
        <p:cxnSp>
          <p:nvCxnSpPr>
            <p:cNvPr id="41" name="Shape 75"/>
            <p:cNvCxnSpPr>
              <a:stCxn id="49" idx="3"/>
              <a:endCxn id="45" idx="1"/>
            </p:cNvCxnSpPr>
            <p:nvPr/>
          </p:nvCxnSpPr>
          <p:spPr>
            <a:xfrm flipV="1">
              <a:off x="4724400" y="1333500"/>
              <a:ext cx="1889234" cy="1638300"/>
            </a:xfrm>
            <a:prstGeom prst="bentConnector3">
              <a:avLst>
                <a:gd name="adj1" fmla="val 50000"/>
              </a:avLst>
            </a:prstGeom>
            <a:ln w="38100" cmpd="dbl">
              <a:solidFill>
                <a:schemeClr val="accent6">
                  <a:lumMod val="60000"/>
                  <a:lumOff val="40000"/>
                </a:schemeClr>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2" name="Shape 75"/>
            <p:cNvCxnSpPr>
              <a:stCxn id="49" idx="3"/>
              <a:endCxn id="46" idx="1"/>
            </p:cNvCxnSpPr>
            <p:nvPr/>
          </p:nvCxnSpPr>
          <p:spPr>
            <a:xfrm flipV="1">
              <a:off x="4724400" y="2628900"/>
              <a:ext cx="1889234" cy="342900"/>
            </a:xfrm>
            <a:prstGeom prst="bentConnector3">
              <a:avLst>
                <a:gd name="adj1" fmla="val 50000"/>
              </a:avLst>
            </a:prstGeom>
            <a:ln w="38100" cmpd="dbl">
              <a:solidFill>
                <a:schemeClr val="accent6">
                  <a:lumMod val="60000"/>
                  <a:lumOff val="40000"/>
                </a:schemeClr>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3" name="Shape 75"/>
            <p:cNvCxnSpPr>
              <a:stCxn id="49" idx="3"/>
              <a:endCxn id="47" idx="1"/>
            </p:cNvCxnSpPr>
            <p:nvPr/>
          </p:nvCxnSpPr>
          <p:spPr>
            <a:xfrm>
              <a:off x="4724400" y="2971800"/>
              <a:ext cx="1889234" cy="952500"/>
            </a:xfrm>
            <a:prstGeom prst="bentConnector3">
              <a:avLst>
                <a:gd name="adj1" fmla="val 50000"/>
              </a:avLst>
            </a:prstGeom>
            <a:ln w="38100" cmpd="dbl">
              <a:solidFill>
                <a:schemeClr val="accent6">
                  <a:lumMod val="60000"/>
                  <a:lumOff val="40000"/>
                </a:schemeClr>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4" name="Shape 75"/>
            <p:cNvCxnSpPr>
              <a:stCxn id="49" idx="3"/>
              <a:endCxn id="48" idx="1"/>
            </p:cNvCxnSpPr>
            <p:nvPr/>
          </p:nvCxnSpPr>
          <p:spPr>
            <a:xfrm>
              <a:off x="4724400" y="2971800"/>
              <a:ext cx="1889234" cy="2628900"/>
            </a:xfrm>
            <a:prstGeom prst="bentConnector3">
              <a:avLst>
                <a:gd name="adj1" fmla="val 50000"/>
              </a:avLst>
            </a:prstGeom>
            <a:ln w="38100" cmpd="dbl">
              <a:solidFill>
                <a:schemeClr val="accent6">
                  <a:lumMod val="60000"/>
                  <a:lumOff val="40000"/>
                </a:schemeClr>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45" name="Rectangle 44"/>
            <p:cNvSpPr/>
            <p:nvPr/>
          </p:nvSpPr>
          <p:spPr>
            <a:xfrm>
              <a:off x="6613634" y="1219200"/>
              <a:ext cx="152400" cy="228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Rectangle 45"/>
            <p:cNvSpPr/>
            <p:nvPr/>
          </p:nvSpPr>
          <p:spPr>
            <a:xfrm>
              <a:off x="6613634" y="2514600"/>
              <a:ext cx="152400" cy="228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46"/>
            <p:cNvSpPr/>
            <p:nvPr/>
          </p:nvSpPr>
          <p:spPr>
            <a:xfrm>
              <a:off x="6613634" y="3810000"/>
              <a:ext cx="152400" cy="228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Rectangle 47"/>
            <p:cNvSpPr/>
            <p:nvPr/>
          </p:nvSpPr>
          <p:spPr>
            <a:xfrm>
              <a:off x="6613634" y="5486400"/>
              <a:ext cx="152400" cy="228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Rectangle 48"/>
            <p:cNvSpPr/>
            <p:nvPr/>
          </p:nvSpPr>
          <p:spPr>
            <a:xfrm>
              <a:off x="4495800" y="2819400"/>
              <a:ext cx="228600" cy="304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4" name="Group 382"/>
            <p:cNvGrpSpPr/>
            <p:nvPr/>
          </p:nvGrpSpPr>
          <p:grpSpPr>
            <a:xfrm>
              <a:off x="6464653" y="5029200"/>
              <a:ext cx="1009274" cy="881788"/>
              <a:chOff x="5334000" y="2590800"/>
              <a:chExt cx="1009274" cy="881788"/>
            </a:xfrm>
          </p:grpSpPr>
          <p:pic>
            <p:nvPicPr>
              <p:cNvPr id="51" name="Picture 7" descr="C:\Documents and Settings\cantot\My Documents\Training\Supporting Materials\Icons\PNG files for PowerPoint\All Others\clouds_pms130.png"/>
              <p:cNvPicPr>
                <a:picLocks noChangeAspect="1" noChangeArrowheads="1"/>
              </p:cNvPicPr>
              <p:nvPr/>
            </p:nvPicPr>
            <p:blipFill>
              <a:blip r:embed="rId12" cstate="print"/>
              <a:srcRect/>
              <a:stretch>
                <a:fillRect/>
              </a:stretch>
            </p:blipFill>
            <p:spPr bwMode="auto">
              <a:xfrm>
                <a:off x="5359401" y="2667001"/>
                <a:ext cx="983873" cy="805587"/>
              </a:xfrm>
              <a:prstGeom prst="rect">
                <a:avLst/>
              </a:prstGeom>
              <a:noFill/>
              <a:effectLst>
                <a:outerShdw blurRad="63500" sx="102000" sy="102000" algn="ctr" rotWithShape="0">
                  <a:prstClr val="black">
                    <a:alpha val="40000"/>
                  </a:prstClr>
                </a:outerShdw>
              </a:effectLst>
            </p:spPr>
          </p:pic>
          <p:sp>
            <p:nvSpPr>
              <p:cNvPr id="52" name="TextBox 51"/>
              <p:cNvSpPr txBox="1"/>
              <p:nvPr/>
            </p:nvSpPr>
            <p:spPr>
              <a:xfrm>
                <a:off x="5486400" y="2895600"/>
                <a:ext cx="747512" cy="369332"/>
              </a:xfrm>
              <a:prstGeom prst="rect">
                <a:avLst/>
              </a:prstGeom>
              <a:noFill/>
            </p:spPr>
            <p:txBody>
              <a:bodyPr wrap="none" rtlCol="0">
                <a:spAutoFit/>
              </a:bodyPr>
              <a:lstStyle/>
              <a:p>
                <a:r>
                  <a:rPr lang="en-US" b="1" dirty="0" smtClean="0">
                    <a:solidFill>
                      <a:schemeClr val="bg2">
                        <a:lumMod val="75000"/>
                      </a:schemeClr>
                    </a:solidFill>
                    <a:latin typeface="Calibri" pitchFamily="34" charset="0"/>
                  </a:rPr>
                  <a:t>Agent</a:t>
                </a:r>
                <a:endParaRPr lang="en-US" b="1" dirty="0">
                  <a:solidFill>
                    <a:schemeClr val="bg2">
                      <a:lumMod val="75000"/>
                    </a:schemeClr>
                  </a:solidFill>
                  <a:latin typeface="Calibri" pitchFamily="34" charset="0"/>
                </a:endParaRPr>
              </a:p>
            </p:txBody>
          </p:sp>
          <p:pic>
            <p:nvPicPr>
              <p:cNvPr id="53" name="Picture 6" descr="C:\Documents and Settings\cantot\My Documents\Training\Supporting Materials\Icons\PNG files for PowerPoint\All Others\Collapse Up.png"/>
              <p:cNvPicPr>
                <a:picLocks noChangeAspect="1" noChangeArrowheads="1"/>
              </p:cNvPicPr>
              <p:nvPr/>
            </p:nvPicPr>
            <p:blipFill>
              <a:blip r:embed="rId13" cstate="print"/>
              <a:srcRect/>
              <a:stretch>
                <a:fillRect/>
              </a:stretch>
            </p:blipFill>
            <p:spPr bwMode="auto">
              <a:xfrm>
                <a:off x="5334000" y="2590800"/>
                <a:ext cx="390144" cy="390144"/>
              </a:xfrm>
              <a:prstGeom prst="rect">
                <a:avLst/>
              </a:prstGeom>
              <a:noFill/>
            </p:spPr>
          </p:pic>
        </p:grpSp>
        <p:grpSp>
          <p:nvGrpSpPr>
            <p:cNvPr id="58" name="Group 378"/>
            <p:cNvGrpSpPr/>
            <p:nvPr/>
          </p:nvGrpSpPr>
          <p:grpSpPr>
            <a:xfrm>
              <a:off x="6464653" y="3346966"/>
              <a:ext cx="1009274" cy="881788"/>
              <a:chOff x="5334000" y="2590800"/>
              <a:chExt cx="1009274" cy="881788"/>
            </a:xfrm>
          </p:grpSpPr>
          <p:pic>
            <p:nvPicPr>
              <p:cNvPr id="55" name="Picture 7" descr="C:\Documents and Settings\cantot\My Documents\Training\Supporting Materials\Icons\PNG files for PowerPoint\All Others\clouds_pms130.png"/>
              <p:cNvPicPr>
                <a:picLocks noChangeAspect="1" noChangeArrowheads="1"/>
              </p:cNvPicPr>
              <p:nvPr/>
            </p:nvPicPr>
            <p:blipFill>
              <a:blip r:embed="rId12" cstate="print"/>
              <a:srcRect/>
              <a:stretch>
                <a:fillRect/>
              </a:stretch>
            </p:blipFill>
            <p:spPr bwMode="auto">
              <a:xfrm>
                <a:off x="5359401" y="2667001"/>
                <a:ext cx="983873" cy="805587"/>
              </a:xfrm>
              <a:prstGeom prst="rect">
                <a:avLst/>
              </a:prstGeom>
              <a:noFill/>
              <a:effectLst>
                <a:outerShdw blurRad="63500" sx="102000" sy="102000" algn="ctr" rotWithShape="0">
                  <a:prstClr val="black">
                    <a:alpha val="40000"/>
                  </a:prstClr>
                </a:outerShdw>
              </a:effectLst>
            </p:spPr>
          </p:pic>
          <p:sp>
            <p:nvSpPr>
              <p:cNvPr id="56" name="TextBox 55"/>
              <p:cNvSpPr txBox="1"/>
              <p:nvPr/>
            </p:nvSpPr>
            <p:spPr>
              <a:xfrm>
                <a:off x="5486400" y="2895600"/>
                <a:ext cx="747512" cy="369332"/>
              </a:xfrm>
              <a:prstGeom prst="rect">
                <a:avLst/>
              </a:prstGeom>
              <a:noFill/>
            </p:spPr>
            <p:txBody>
              <a:bodyPr wrap="none" rtlCol="0">
                <a:spAutoFit/>
              </a:bodyPr>
              <a:lstStyle/>
              <a:p>
                <a:r>
                  <a:rPr lang="en-US" b="1" dirty="0" smtClean="0">
                    <a:solidFill>
                      <a:schemeClr val="bg2">
                        <a:lumMod val="75000"/>
                      </a:schemeClr>
                    </a:solidFill>
                    <a:latin typeface="Calibri" pitchFamily="34" charset="0"/>
                  </a:rPr>
                  <a:t>Agent</a:t>
                </a:r>
                <a:endParaRPr lang="en-US" b="1" dirty="0">
                  <a:solidFill>
                    <a:schemeClr val="bg2">
                      <a:lumMod val="75000"/>
                    </a:schemeClr>
                  </a:solidFill>
                  <a:latin typeface="Calibri" pitchFamily="34" charset="0"/>
                </a:endParaRPr>
              </a:p>
            </p:txBody>
          </p:sp>
          <p:pic>
            <p:nvPicPr>
              <p:cNvPr id="57" name="Picture 6" descr="C:\Documents and Settings\cantot\My Documents\Training\Supporting Materials\Icons\PNG files for PowerPoint\All Others\Collapse Up.png"/>
              <p:cNvPicPr>
                <a:picLocks noChangeAspect="1" noChangeArrowheads="1"/>
              </p:cNvPicPr>
              <p:nvPr/>
            </p:nvPicPr>
            <p:blipFill>
              <a:blip r:embed="rId13" cstate="print"/>
              <a:srcRect/>
              <a:stretch>
                <a:fillRect/>
              </a:stretch>
            </p:blipFill>
            <p:spPr bwMode="auto">
              <a:xfrm>
                <a:off x="5334000" y="2590800"/>
                <a:ext cx="390144" cy="390144"/>
              </a:xfrm>
              <a:prstGeom prst="rect">
                <a:avLst/>
              </a:prstGeom>
              <a:noFill/>
            </p:spPr>
          </p:pic>
        </p:grpSp>
        <p:grpSp>
          <p:nvGrpSpPr>
            <p:cNvPr id="62" name="Group 374"/>
            <p:cNvGrpSpPr/>
            <p:nvPr/>
          </p:nvGrpSpPr>
          <p:grpSpPr>
            <a:xfrm>
              <a:off x="6464653" y="2016383"/>
              <a:ext cx="1009274" cy="881788"/>
              <a:chOff x="5334000" y="2590800"/>
              <a:chExt cx="1009274" cy="881788"/>
            </a:xfrm>
          </p:grpSpPr>
          <p:pic>
            <p:nvPicPr>
              <p:cNvPr id="59" name="Picture 7" descr="C:\Documents and Settings\cantot\My Documents\Training\Supporting Materials\Icons\PNG files for PowerPoint\All Others\clouds_pms130.png"/>
              <p:cNvPicPr>
                <a:picLocks noChangeAspect="1" noChangeArrowheads="1"/>
              </p:cNvPicPr>
              <p:nvPr/>
            </p:nvPicPr>
            <p:blipFill>
              <a:blip r:embed="rId12" cstate="print"/>
              <a:srcRect/>
              <a:stretch>
                <a:fillRect/>
              </a:stretch>
            </p:blipFill>
            <p:spPr bwMode="auto">
              <a:xfrm>
                <a:off x="5359401" y="2667001"/>
                <a:ext cx="983873" cy="805587"/>
              </a:xfrm>
              <a:prstGeom prst="rect">
                <a:avLst/>
              </a:prstGeom>
              <a:noFill/>
              <a:effectLst>
                <a:outerShdw blurRad="63500" sx="102000" sy="102000" algn="ctr" rotWithShape="0">
                  <a:prstClr val="black">
                    <a:alpha val="40000"/>
                  </a:prstClr>
                </a:outerShdw>
              </a:effectLst>
            </p:spPr>
          </p:pic>
          <p:sp>
            <p:nvSpPr>
              <p:cNvPr id="60" name="TextBox 59"/>
              <p:cNvSpPr txBox="1"/>
              <p:nvPr/>
            </p:nvSpPr>
            <p:spPr>
              <a:xfrm>
                <a:off x="5486400" y="2895600"/>
                <a:ext cx="747512" cy="369332"/>
              </a:xfrm>
              <a:prstGeom prst="rect">
                <a:avLst/>
              </a:prstGeom>
              <a:noFill/>
            </p:spPr>
            <p:txBody>
              <a:bodyPr wrap="none" rtlCol="0">
                <a:spAutoFit/>
              </a:bodyPr>
              <a:lstStyle/>
              <a:p>
                <a:r>
                  <a:rPr lang="en-US" b="1" dirty="0" smtClean="0">
                    <a:solidFill>
                      <a:schemeClr val="bg2">
                        <a:lumMod val="75000"/>
                      </a:schemeClr>
                    </a:solidFill>
                    <a:latin typeface="Calibri" pitchFamily="34" charset="0"/>
                  </a:rPr>
                  <a:t>Agent</a:t>
                </a:r>
                <a:endParaRPr lang="en-US" b="1" dirty="0">
                  <a:solidFill>
                    <a:schemeClr val="bg2">
                      <a:lumMod val="75000"/>
                    </a:schemeClr>
                  </a:solidFill>
                  <a:latin typeface="Calibri" pitchFamily="34" charset="0"/>
                </a:endParaRPr>
              </a:p>
            </p:txBody>
          </p:sp>
          <p:pic>
            <p:nvPicPr>
              <p:cNvPr id="61" name="Picture 6" descr="C:\Documents and Settings\cantot\My Documents\Training\Supporting Materials\Icons\PNG files for PowerPoint\All Others\Collapse Up.png"/>
              <p:cNvPicPr>
                <a:picLocks noChangeAspect="1" noChangeArrowheads="1"/>
              </p:cNvPicPr>
              <p:nvPr/>
            </p:nvPicPr>
            <p:blipFill>
              <a:blip r:embed="rId13" cstate="print"/>
              <a:srcRect/>
              <a:stretch>
                <a:fillRect/>
              </a:stretch>
            </p:blipFill>
            <p:spPr bwMode="auto">
              <a:xfrm>
                <a:off x="5334000" y="2590800"/>
                <a:ext cx="390144" cy="390144"/>
              </a:xfrm>
              <a:prstGeom prst="rect">
                <a:avLst/>
              </a:prstGeom>
              <a:noFill/>
            </p:spPr>
          </p:pic>
        </p:grpSp>
        <p:grpSp>
          <p:nvGrpSpPr>
            <p:cNvPr id="78" name="Group 370"/>
            <p:cNvGrpSpPr/>
            <p:nvPr/>
          </p:nvGrpSpPr>
          <p:grpSpPr>
            <a:xfrm>
              <a:off x="6464653" y="685800"/>
              <a:ext cx="1009274" cy="881788"/>
              <a:chOff x="5334000" y="2590800"/>
              <a:chExt cx="1009274" cy="881788"/>
            </a:xfrm>
          </p:grpSpPr>
          <p:pic>
            <p:nvPicPr>
              <p:cNvPr id="63" name="Picture 7" descr="C:\Documents and Settings\cantot\My Documents\Training\Supporting Materials\Icons\PNG files for PowerPoint\All Others\clouds_pms130.png"/>
              <p:cNvPicPr>
                <a:picLocks noChangeAspect="1" noChangeArrowheads="1"/>
              </p:cNvPicPr>
              <p:nvPr/>
            </p:nvPicPr>
            <p:blipFill>
              <a:blip r:embed="rId12" cstate="print"/>
              <a:srcRect/>
              <a:stretch>
                <a:fillRect/>
              </a:stretch>
            </p:blipFill>
            <p:spPr bwMode="auto">
              <a:xfrm>
                <a:off x="5359401" y="2667001"/>
                <a:ext cx="983873" cy="805587"/>
              </a:xfrm>
              <a:prstGeom prst="rect">
                <a:avLst/>
              </a:prstGeom>
              <a:noFill/>
              <a:effectLst>
                <a:outerShdw blurRad="63500" sx="102000" sy="102000" algn="ctr" rotWithShape="0">
                  <a:prstClr val="black">
                    <a:alpha val="40000"/>
                  </a:prstClr>
                </a:outerShdw>
              </a:effectLst>
            </p:spPr>
          </p:pic>
          <p:sp>
            <p:nvSpPr>
              <p:cNvPr id="64" name="TextBox 63"/>
              <p:cNvSpPr txBox="1"/>
              <p:nvPr/>
            </p:nvSpPr>
            <p:spPr>
              <a:xfrm>
                <a:off x="5486400" y="2895600"/>
                <a:ext cx="747512" cy="369332"/>
              </a:xfrm>
              <a:prstGeom prst="rect">
                <a:avLst/>
              </a:prstGeom>
              <a:noFill/>
            </p:spPr>
            <p:txBody>
              <a:bodyPr wrap="none" rtlCol="0">
                <a:spAutoFit/>
              </a:bodyPr>
              <a:lstStyle/>
              <a:p>
                <a:r>
                  <a:rPr lang="en-US" b="1" dirty="0" smtClean="0">
                    <a:solidFill>
                      <a:schemeClr val="bg2">
                        <a:lumMod val="75000"/>
                      </a:schemeClr>
                    </a:solidFill>
                    <a:latin typeface="Calibri" pitchFamily="34" charset="0"/>
                  </a:rPr>
                  <a:t>Agent</a:t>
                </a:r>
                <a:endParaRPr lang="en-US" b="1" dirty="0">
                  <a:solidFill>
                    <a:schemeClr val="bg2">
                      <a:lumMod val="75000"/>
                    </a:schemeClr>
                  </a:solidFill>
                  <a:latin typeface="Calibri" pitchFamily="34" charset="0"/>
                </a:endParaRPr>
              </a:p>
            </p:txBody>
          </p:sp>
          <p:pic>
            <p:nvPicPr>
              <p:cNvPr id="65" name="Picture 6" descr="C:\Documents and Settings\cantot\My Documents\Training\Supporting Materials\Icons\PNG files for PowerPoint\All Others\Collapse Up.png"/>
              <p:cNvPicPr>
                <a:picLocks noChangeAspect="1" noChangeArrowheads="1"/>
              </p:cNvPicPr>
              <p:nvPr/>
            </p:nvPicPr>
            <p:blipFill>
              <a:blip r:embed="rId13" cstate="print"/>
              <a:srcRect/>
              <a:stretch>
                <a:fillRect/>
              </a:stretch>
            </p:blipFill>
            <p:spPr bwMode="auto">
              <a:xfrm>
                <a:off x="5334000" y="2590800"/>
                <a:ext cx="390144" cy="390144"/>
              </a:xfrm>
              <a:prstGeom prst="rect">
                <a:avLst/>
              </a:prstGeom>
              <a:noFill/>
            </p:spPr>
          </p:pic>
        </p:grpSp>
        <p:cxnSp>
          <p:nvCxnSpPr>
            <p:cNvPr id="66" name="Shape 201"/>
            <p:cNvCxnSpPr>
              <a:stCxn id="73" idx="2"/>
              <a:endCxn id="76" idx="2"/>
            </p:cNvCxnSpPr>
            <p:nvPr/>
          </p:nvCxnSpPr>
          <p:spPr>
            <a:xfrm rot="16200000" flipH="1">
              <a:off x="3346232" y="4273768"/>
              <a:ext cx="698936" cy="990600"/>
            </a:xfrm>
            <a:prstGeom prst="bentConnector3">
              <a:avLst>
                <a:gd name="adj1" fmla="val 132707"/>
              </a:avLst>
            </a:prstGeom>
            <a:ln w="38100">
              <a:solidFill>
                <a:schemeClr val="tx2">
                  <a:lumMod val="75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7" name="AutoShape 39"/>
            <p:cNvSpPr>
              <a:spLocks noChangeArrowheads="1"/>
            </p:cNvSpPr>
            <p:nvPr/>
          </p:nvSpPr>
          <p:spPr bwMode="gray">
            <a:xfrm>
              <a:off x="3706504" y="3048000"/>
              <a:ext cx="914400" cy="304800"/>
            </a:xfrm>
            <a:prstGeom prst="homePlate">
              <a:avLst>
                <a:gd name="adj" fmla="val 0"/>
              </a:avLst>
            </a:prstGeom>
            <a:solidFill>
              <a:schemeClr val="accent4">
                <a:lumMod val="20000"/>
                <a:lumOff val="80000"/>
              </a:schemeClr>
            </a:solidFill>
            <a:ln w="12700">
              <a:solidFill>
                <a:schemeClr val="tx1">
                  <a:lumMod val="50000"/>
                  <a:lumOff val="50000"/>
                </a:schemeClr>
              </a:solidFill>
              <a:headEnd/>
              <a:tailEnd/>
            </a:ln>
            <a:effectLst>
              <a:outerShdw blurRad="63500" sx="102000" sy="102000" algn="ctr"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wrap="none" lIns="91435" tIns="45718" rIns="91435" bIns="45718" anchor="ctr"/>
            <a:lstStyle/>
            <a:p>
              <a:pPr algn="ctr" defTabSz="455613">
                <a:defRPr/>
              </a:pPr>
              <a:r>
                <a:rPr lang="en-US" sz="1400" b="1" dirty="0" smtClean="0">
                  <a:solidFill>
                    <a:schemeClr val="tx1"/>
                  </a:solidFill>
                  <a:latin typeface="Calibri" pitchFamily="34" charset="0"/>
                  <a:ea typeface="ＭＳ Ｐゴシック" pitchFamily="34" charset="-128"/>
                </a:rPr>
                <a:t>gpmmon</a:t>
              </a:r>
              <a:endParaRPr lang="en-US" sz="1400" b="1" dirty="0">
                <a:solidFill>
                  <a:schemeClr val="tx1"/>
                </a:solidFill>
                <a:latin typeface="Calibri" pitchFamily="34" charset="0"/>
                <a:ea typeface="ＭＳ Ｐゴシック" pitchFamily="34" charset="-128"/>
              </a:endParaRPr>
            </a:p>
          </p:txBody>
        </p:sp>
        <p:sp>
          <p:nvSpPr>
            <p:cNvPr id="68" name="AutoShape 39"/>
            <p:cNvSpPr>
              <a:spLocks noChangeArrowheads="1"/>
            </p:cNvSpPr>
            <p:nvPr/>
          </p:nvSpPr>
          <p:spPr bwMode="gray">
            <a:xfrm>
              <a:off x="7013448" y="838200"/>
              <a:ext cx="914400" cy="228600"/>
            </a:xfrm>
            <a:prstGeom prst="homePlate">
              <a:avLst>
                <a:gd name="adj" fmla="val 0"/>
              </a:avLst>
            </a:prstGeom>
            <a:solidFill>
              <a:schemeClr val="accent4">
                <a:lumMod val="20000"/>
                <a:lumOff val="80000"/>
              </a:schemeClr>
            </a:solidFill>
            <a:ln w="12700">
              <a:solidFill>
                <a:schemeClr val="tx1">
                  <a:lumMod val="50000"/>
                  <a:lumOff val="50000"/>
                </a:schemeClr>
              </a:solidFill>
              <a:headEnd/>
              <a:tailEnd/>
            </a:ln>
            <a:effectLst>
              <a:outerShdw blurRad="63500" sx="102000" sy="102000" algn="ctr"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wrap="none" lIns="91435" tIns="45718" rIns="91435" bIns="45718" anchor="ctr"/>
            <a:lstStyle/>
            <a:p>
              <a:pPr algn="ctr" defTabSz="455613">
                <a:defRPr/>
              </a:pPr>
              <a:r>
                <a:rPr lang="en-US" sz="1400" b="1" dirty="0" smtClean="0">
                  <a:solidFill>
                    <a:schemeClr val="tx1"/>
                  </a:solidFill>
                  <a:latin typeface="Calibri" pitchFamily="34" charset="0"/>
                  <a:ea typeface="ＭＳ Ｐゴシック" pitchFamily="34" charset="-128"/>
                </a:rPr>
                <a:t>gpsmon</a:t>
              </a:r>
              <a:endParaRPr lang="en-US" sz="1400" b="1" dirty="0">
                <a:solidFill>
                  <a:schemeClr val="tx1"/>
                </a:solidFill>
                <a:latin typeface="Calibri" pitchFamily="34" charset="0"/>
                <a:ea typeface="ＭＳ Ｐゴシック" pitchFamily="34" charset="-128"/>
              </a:endParaRPr>
            </a:p>
          </p:txBody>
        </p:sp>
        <p:sp>
          <p:nvSpPr>
            <p:cNvPr id="69" name="AutoShape 39"/>
            <p:cNvSpPr>
              <a:spLocks noChangeArrowheads="1"/>
            </p:cNvSpPr>
            <p:nvPr/>
          </p:nvSpPr>
          <p:spPr bwMode="gray">
            <a:xfrm>
              <a:off x="7013448" y="2189328"/>
              <a:ext cx="914400" cy="228600"/>
            </a:xfrm>
            <a:prstGeom prst="homePlate">
              <a:avLst>
                <a:gd name="adj" fmla="val 0"/>
              </a:avLst>
            </a:prstGeom>
            <a:solidFill>
              <a:schemeClr val="accent4">
                <a:lumMod val="20000"/>
                <a:lumOff val="80000"/>
              </a:schemeClr>
            </a:solidFill>
            <a:ln w="12700">
              <a:solidFill>
                <a:schemeClr val="tx1">
                  <a:lumMod val="50000"/>
                  <a:lumOff val="50000"/>
                </a:schemeClr>
              </a:solidFill>
              <a:headEnd/>
              <a:tailEnd/>
            </a:ln>
            <a:effectLst>
              <a:outerShdw blurRad="63500" sx="102000" sy="102000" algn="ctr"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wrap="none" lIns="91435" tIns="45718" rIns="91435" bIns="45718" anchor="ctr"/>
            <a:lstStyle/>
            <a:p>
              <a:pPr algn="ctr" defTabSz="455613">
                <a:defRPr/>
              </a:pPr>
              <a:r>
                <a:rPr lang="en-US" sz="1400" b="1" dirty="0" smtClean="0">
                  <a:solidFill>
                    <a:schemeClr val="tx1"/>
                  </a:solidFill>
                  <a:latin typeface="Calibri" pitchFamily="34" charset="0"/>
                  <a:ea typeface="ＭＳ Ｐゴシック" pitchFamily="34" charset="-128"/>
                </a:rPr>
                <a:t>gpsmon</a:t>
              </a:r>
              <a:endParaRPr lang="en-US" sz="1400" b="1" dirty="0">
                <a:solidFill>
                  <a:schemeClr val="tx1"/>
                </a:solidFill>
                <a:latin typeface="Calibri" pitchFamily="34" charset="0"/>
                <a:ea typeface="ＭＳ Ｐゴシック" pitchFamily="34" charset="-128"/>
              </a:endParaRPr>
            </a:p>
          </p:txBody>
        </p:sp>
        <p:sp>
          <p:nvSpPr>
            <p:cNvPr id="70" name="AutoShape 39"/>
            <p:cNvSpPr>
              <a:spLocks noChangeArrowheads="1"/>
            </p:cNvSpPr>
            <p:nvPr/>
          </p:nvSpPr>
          <p:spPr bwMode="gray">
            <a:xfrm>
              <a:off x="7010400" y="3505200"/>
              <a:ext cx="914400" cy="228600"/>
            </a:xfrm>
            <a:prstGeom prst="homePlate">
              <a:avLst>
                <a:gd name="adj" fmla="val 0"/>
              </a:avLst>
            </a:prstGeom>
            <a:solidFill>
              <a:schemeClr val="accent4">
                <a:lumMod val="20000"/>
                <a:lumOff val="80000"/>
              </a:schemeClr>
            </a:solidFill>
            <a:ln w="12700">
              <a:solidFill>
                <a:schemeClr val="tx1">
                  <a:lumMod val="50000"/>
                  <a:lumOff val="50000"/>
                </a:schemeClr>
              </a:solidFill>
              <a:headEnd/>
              <a:tailEnd/>
            </a:ln>
            <a:effectLst>
              <a:outerShdw blurRad="63500" sx="102000" sy="102000" algn="ctr"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wrap="none" lIns="91435" tIns="45718" rIns="91435" bIns="45718" anchor="ctr"/>
            <a:lstStyle/>
            <a:p>
              <a:pPr algn="ctr" defTabSz="455613">
                <a:defRPr/>
              </a:pPr>
              <a:r>
                <a:rPr lang="en-US" sz="1400" b="1" dirty="0" smtClean="0">
                  <a:solidFill>
                    <a:schemeClr val="tx1"/>
                  </a:solidFill>
                  <a:latin typeface="Calibri" pitchFamily="34" charset="0"/>
                  <a:ea typeface="ＭＳ Ｐゴシック" pitchFamily="34" charset="-128"/>
                </a:rPr>
                <a:t>gpsmon</a:t>
              </a:r>
              <a:endParaRPr lang="en-US" sz="1400" b="1" dirty="0">
                <a:solidFill>
                  <a:schemeClr val="tx1"/>
                </a:solidFill>
                <a:latin typeface="Calibri" pitchFamily="34" charset="0"/>
                <a:ea typeface="ＭＳ Ｐゴシック" pitchFamily="34" charset="-128"/>
              </a:endParaRPr>
            </a:p>
          </p:txBody>
        </p:sp>
        <p:sp>
          <p:nvSpPr>
            <p:cNvPr id="71" name="AutoShape 39"/>
            <p:cNvSpPr>
              <a:spLocks noChangeArrowheads="1"/>
            </p:cNvSpPr>
            <p:nvPr/>
          </p:nvSpPr>
          <p:spPr bwMode="gray">
            <a:xfrm>
              <a:off x="7013448" y="5181600"/>
              <a:ext cx="914400" cy="228600"/>
            </a:xfrm>
            <a:prstGeom prst="homePlate">
              <a:avLst>
                <a:gd name="adj" fmla="val 0"/>
              </a:avLst>
            </a:prstGeom>
            <a:solidFill>
              <a:schemeClr val="accent4">
                <a:lumMod val="20000"/>
                <a:lumOff val="80000"/>
              </a:schemeClr>
            </a:solidFill>
            <a:ln w="12700">
              <a:solidFill>
                <a:schemeClr val="tx1">
                  <a:lumMod val="50000"/>
                  <a:lumOff val="50000"/>
                </a:schemeClr>
              </a:solidFill>
              <a:headEnd/>
              <a:tailEnd/>
            </a:ln>
            <a:effectLst>
              <a:outerShdw blurRad="63500" sx="102000" sy="102000" algn="ctr"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wrap="none" lIns="91435" tIns="45718" rIns="91435" bIns="45718" anchor="ctr"/>
            <a:lstStyle/>
            <a:p>
              <a:pPr algn="ctr" defTabSz="455613">
                <a:defRPr/>
              </a:pPr>
              <a:r>
                <a:rPr lang="en-US" sz="1400" b="1" dirty="0" smtClean="0">
                  <a:solidFill>
                    <a:schemeClr val="tx1"/>
                  </a:solidFill>
                  <a:latin typeface="Calibri" pitchFamily="34" charset="0"/>
                  <a:ea typeface="ＭＳ Ｐゴシック" pitchFamily="34" charset="-128"/>
                </a:rPr>
                <a:t>gpsmon</a:t>
              </a:r>
              <a:endParaRPr lang="en-US" sz="1400" b="1" dirty="0">
                <a:solidFill>
                  <a:schemeClr val="tx1"/>
                </a:solidFill>
                <a:latin typeface="Calibri" pitchFamily="34" charset="0"/>
                <a:ea typeface="ＭＳ Ｐゴシック" pitchFamily="34" charset="-128"/>
              </a:endParaRPr>
            </a:p>
          </p:txBody>
        </p:sp>
        <p:sp>
          <p:nvSpPr>
            <p:cNvPr id="72" name="AutoShape 39"/>
            <p:cNvSpPr>
              <a:spLocks noChangeArrowheads="1"/>
            </p:cNvSpPr>
            <p:nvPr/>
          </p:nvSpPr>
          <p:spPr bwMode="gray">
            <a:xfrm>
              <a:off x="3124200" y="914400"/>
              <a:ext cx="1754123" cy="898633"/>
            </a:xfrm>
            <a:prstGeom prst="homePlate">
              <a:avLst>
                <a:gd name="adj" fmla="val 0"/>
              </a:avLst>
            </a:prstGeom>
            <a:ln w="12700">
              <a:solidFill>
                <a:schemeClr val="tx1">
                  <a:lumMod val="50000"/>
                  <a:lumOff val="50000"/>
                </a:schemeClr>
              </a:solidFill>
              <a:headEnd/>
              <a:tailEnd/>
            </a:ln>
            <a:effectLst>
              <a:outerShdw blurRad="63500" sx="102000" sy="102000" algn="ctr"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wrap="none" lIns="91435" tIns="45718" rIns="91435" bIns="45718" anchor="ctr"/>
            <a:lstStyle/>
            <a:p>
              <a:pPr defTabSz="455613">
                <a:defRPr/>
              </a:pPr>
              <a:r>
                <a:rPr lang="en-US" sz="1400" b="1" dirty="0" smtClean="0">
                  <a:solidFill>
                    <a:schemeClr val="tx1"/>
                  </a:solidFill>
                  <a:latin typeface="Calibri" pitchFamily="34" charset="0"/>
                  <a:ea typeface="ＭＳ Ｐゴシック" pitchFamily="34" charset="-128"/>
                </a:rPr>
                <a:t>Change on install or in</a:t>
              </a:r>
              <a:br>
                <a:rPr lang="en-US" sz="1400" b="1" dirty="0" smtClean="0">
                  <a:solidFill>
                    <a:schemeClr val="tx1"/>
                  </a:solidFill>
                  <a:latin typeface="Calibri" pitchFamily="34" charset="0"/>
                  <a:ea typeface="ＭＳ Ｐゴシック" pitchFamily="34" charset="-128"/>
                </a:rPr>
              </a:br>
              <a:r>
                <a:rPr lang="en-US" sz="1400" b="1" dirty="0" smtClean="0">
                  <a:solidFill>
                    <a:schemeClr val="tx1"/>
                  </a:solidFill>
                  <a:latin typeface="Courier New" pitchFamily="49" charset="0"/>
                  <a:ea typeface="ＭＳ Ｐゴシック" pitchFamily="34" charset="-128"/>
                  <a:cs typeface="Courier New" pitchFamily="49" charset="0"/>
                </a:rPr>
                <a:t>postgresql.conf</a:t>
              </a:r>
              <a:r>
                <a:rPr lang="en-US" sz="1400" b="1" dirty="0" smtClean="0">
                  <a:solidFill>
                    <a:schemeClr val="tx1"/>
                  </a:solidFill>
                  <a:latin typeface="Calibri" pitchFamily="34" charset="0"/>
                  <a:ea typeface="ＭＳ Ｐゴシック" pitchFamily="34" charset="-128"/>
                </a:rPr>
                <a:t/>
              </a:r>
              <a:br>
                <a:rPr lang="en-US" sz="1400" b="1" dirty="0" smtClean="0">
                  <a:solidFill>
                    <a:schemeClr val="tx1"/>
                  </a:solidFill>
                  <a:latin typeface="Calibri" pitchFamily="34" charset="0"/>
                  <a:ea typeface="ＭＳ Ｐゴシック" pitchFamily="34" charset="-128"/>
                </a:rPr>
              </a:br>
              <a:r>
                <a:rPr lang="en-US" sz="1400" b="1" dirty="0" smtClean="0">
                  <a:solidFill>
                    <a:schemeClr val="tx1"/>
                  </a:solidFill>
                  <a:latin typeface="Calibri" pitchFamily="34" charset="0"/>
                  <a:ea typeface="ＭＳ Ｐゴシック" pitchFamily="34" charset="-128"/>
                </a:rPr>
                <a:t>with the parameter,</a:t>
              </a:r>
              <a:br>
                <a:rPr lang="en-US" sz="1400" b="1" dirty="0" smtClean="0">
                  <a:solidFill>
                    <a:schemeClr val="tx1"/>
                  </a:solidFill>
                  <a:latin typeface="Calibri" pitchFamily="34" charset="0"/>
                  <a:ea typeface="ＭＳ Ｐゴシック" pitchFamily="34" charset="-128"/>
                </a:rPr>
              </a:br>
              <a:r>
                <a:rPr lang="en-US" sz="1400" b="1" dirty="0" smtClean="0">
                  <a:solidFill>
                    <a:schemeClr val="tx1"/>
                  </a:solidFill>
                  <a:latin typeface="Courier New" pitchFamily="49" charset="0"/>
                  <a:ea typeface="ＭＳ Ｐゴシック" pitchFamily="34" charset="-128"/>
                  <a:cs typeface="Courier New" pitchFamily="49" charset="0"/>
                </a:rPr>
                <a:t>gpperfmon_port</a:t>
              </a:r>
              <a:endParaRPr lang="en-US" sz="1400" b="1" dirty="0">
                <a:solidFill>
                  <a:schemeClr val="tx1"/>
                </a:solidFill>
                <a:latin typeface="Courier New" pitchFamily="49" charset="0"/>
                <a:ea typeface="ＭＳ Ｐゴシック" pitchFamily="34" charset="-128"/>
                <a:cs typeface="Courier New" pitchFamily="49" charset="0"/>
              </a:endParaRPr>
            </a:p>
          </p:txBody>
        </p:sp>
        <p:sp>
          <p:nvSpPr>
            <p:cNvPr id="73" name="AutoShape 39"/>
            <p:cNvSpPr>
              <a:spLocks noChangeArrowheads="1"/>
            </p:cNvSpPr>
            <p:nvPr/>
          </p:nvSpPr>
          <p:spPr bwMode="gray">
            <a:xfrm>
              <a:off x="2895600" y="4114800"/>
              <a:ext cx="609600" cy="304800"/>
            </a:xfrm>
            <a:prstGeom prst="homePlate">
              <a:avLst>
                <a:gd name="adj" fmla="val 0"/>
              </a:avLst>
            </a:prstGeom>
            <a:ln w="12700">
              <a:solidFill>
                <a:schemeClr val="tx1">
                  <a:lumMod val="50000"/>
                  <a:lumOff val="50000"/>
                </a:schemeClr>
              </a:solidFill>
              <a:headEnd/>
              <a:tailEnd/>
            </a:ln>
            <a:effectLst>
              <a:outerShdw blurRad="63500" sx="102000" sy="102000" algn="ctr"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wrap="none" lIns="91435" tIns="45718" rIns="91435" bIns="45718" anchor="ctr"/>
            <a:lstStyle/>
            <a:p>
              <a:pPr algn="ctr" defTabSz="455613">
                <a:defRPr/>
              </a:pPr>
              <a:r>
                <a:rPr lang="en-US" sz="1400" b="1" dirty="0" smtClean="0">
                  <a:solidFill>
                    <a:schemeClr val="tx1"/>
                  </a:solidFill>
                  <a:latin typeface="Calibri" pitchFamily="34" charset="0"/>
                  <a:ea typeface="ＭＳ Ｐゴシック" pitchFamily="34" charset="-128"/>
                </a:rPr>
                <a:t>API calls</a:t>
              </a:r>
              <a:endParaRPr lang="en-US" sz="1400" b="1" dirty="0">
                <a:solidFill>
                  <a:schemeClr val="tx1"/>
                </a:solidFill>
                <a:latin typeface="Calibri" pitchFamily="34" charset="0"/>
                <a:ea typeface="ＭＳ Ｐゴシック" pitchFamily="34" charset="-128"/>
              </a:endParaRPr>
            </a:p>
          </p:txBody>
        </p:sp>
        <p:cxnSp>
          <p:nvCxnSpPr>
            <p:cNvPr id="74" name="Straight Arrow Connector 73"/>
            <p:cNvCxnSpPr>
              <a:stCxn id="67" idx="2"/>
              <a:endCxn id="35" idx="0"/>
            </p:cNvCxnSpPr>
            <p:nvPr/>
          </p:nvCxnSpPr>
          <p:spPr>
            <a:xfrm rot="16200000" flipH="1">
              <a:off x="3976955" y="3539548"/>
              <a:ext cx="379894" cy="6397"/>
            </a:xfrm>
            <a:prstGeom prst="straightConnector1">
              <a:avLst/>
            </a:prstGeom>
            <a:ln w="38100" cmpd="dbl">
              <a:tailEnd type="triangle" w="lg" len="med"/>
            </a:ln>
          </p:spPr>
          <p:style>
            <a:lnRef idx="1">
              <a:schemeClr val="accent1"/>
            </a:lnRef>
            <a:fillRef idx="0">
              <a:schemeClr val="accent1"/>
            </a:fillRef>
            <a:effectRef idx="0">
              <a:schemeClr val="accent1"/>
            </a:effectRef>
            <a:fontRef idx="minor">
              <a:schemeClr val="tx1"/>
            </a:fontRef>
          </p:style>
        </p:cxnSp>
        <p:sp>
          <p:nvSpPr>
            <p:cNvPr id="75" name="AutoShape 39"/>
            <p:cNvSpPr>
              <a:spLocks noChangeArrowheads="1"/>
            </p:cNvSpPr>
            <p:nvPr/>
          </p:nvSpPr>
          <p:spPr bwMode="gray">
            <a:xfrm>
              <a:off x="5105400" y="1981200"/>
              <a:ext cx="990600" cy="304800"/>
            </a:xfrm>
            <a:prstGeom prst="homePlate">
              <a:avLst>
                <a:gd name="adj" fmla="val 0"/>
              </a:avLst>
            </a:prstGeom>
            <a:ln w="12700">
              <a:solidFill>
                <a:schemeClr val="tx1">
                  <a:lumMod val="50000"/>
                  <a:lumOff val="50000"/>
                </a:schemeClr>
              </a:solidFill>
              <a:headEnd/>
              <a:tailEnd/>
            </a:ln>
            <a:effectLst>
              <a:outerShdw blurRad="63500" sx="102000" sy="102000" algn="ctr"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wrap="none" lIns="91435" tIns="45718" rIns="91435" bIns="45718" anchor="ctr"/>
            <a:lstStyle/>
            <a:p>
              <a:pPr algn="ctr" defTabSz="455613">
                <a:defRPr/>
              </a:pPr>
              <a:r>
                <a:rPr lang="en-US" sz="1400" b="1" dirty="0" smtClean="0">
                  <a:solidFill>
                    <a:schemeClr val="tx1"/>
                  </a:solidFill>
                  <a:latin typeface="Calibri" pitchFamily="34" charset="0"/>
                  <a:ea typeface="ＭＳ Ｐゴシック" pitchFamily="34" charset="-128"/>
                </a:rPr>
                <a:t>Port 8888</a:t>
              </a:r>
              <a:endParaRPr lang="en-US" sz="1400" b="1" dirty="0">
                <a:solidFill>
                  <a:schemeClr val="tx1"/>
                </a:solidFill>
                <a:latin typeface="Calibri" pitchFamily="34" charset="0"/>
                <a:ea typeface="ＭＳ Ｐゴシック" pitchFamily="34" charset="-128"/>
              </a:endParaRPr>
            </a:p>
          </p:txBody>
        </p:sp>
        <p:sp>
          <p:nvSpPr>
            <p:cNvPr id="76" name="AutoShape 39"/>
            <p:cNvSpPr>
              <a:spLocks noChangeArrowheads="1"/>
            </p:cNvSpPr>
            <p:nvPr/>
          </p:nvSpPr>
          <p:spPr bwMode="gray">
            <a:xfrm>
              <a:off x="3657600" y="4737536"/>
              <a:ext cx="1066800" cy="381000"/>
            </a:xfrm>
            <a:prstGeom prst="homePlate">
              <a:avLst>
                <a:gd name="adj" fmla="val 0"/>
              </a:avLst>
            </a:prstGeom>
            <a:ln w="12700">
              <a:solidFill>
                <a:schemeClr val="tx1">
                  <a:lumMod val="50000"/>
                  <a:lumOff val="50000"/>
                </a:schemeClr>
              </a:solidFill>
              <a:headEnd/>
              <a:tailEnd/>
            </a:ln>
            <a:effectLst>
              <a:outerShdw blurRad="63500" sx="102000" sy="102000" algn="ctr"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wrap="none" lIns="91435" tIns="45718" rIns="91435" bIns="45718" anchor="ctr"/>
            <a:lstStyle/>
            <a:p>
              <a:pPr algn="ctr" defTabSz="455613">
                <a:defRPr/>
              </a:pPr>
              <a:r>
                <a:rPr lang="en-US" sz="1400" b="1" dirty="0" smtClean="0">
                  <a:solidFill>
                    <a:schemeClr val="tx1"/>
                  </a:solidFill>
                  <a:latin typeface="Calibri" pitchFamily="34" charset="0"/>
                  <a:ea typeface="ＭＳ Ｐゴシック" pitchFamily="34" charset="-128"/>
                </a:rPr>
                <a:t>Master server</a:t>
              </a:r>
              <a:br>
                <a:rPr lang="en-US" sz="1400" b="1" dirty="0" smtClean="0">
                  <a:solidFill>
                    <a:schemeClr val="tx1"/>
                  </a:solidFill>
                  <a:latin typeface="Calibri" pitchFamily="34" charset="0"/>
                  <a:ea typeface="ＭＳ Ｐゴシック" pitchFamily="34" charset="-128"/>
                </a:rPr>
              </a:br>
              <a:r>
                <a:rPr lang="en-US" sz="1400" b="1" dirty="0" smtClean="0">
                  <a:solidFill>
                    <a:schemeClr val="tx1"/>
                  </a:solidFill>
                  <a:latin typeface="Calibri" pitchFamily="34" charset="0"/>
                  <a:ea typeface="ＭＳ Ｐゴシック" pitchFamily="34" charset="-128"/>
                </a:rPr>
                <a:t>port (5432)</a:t>
              </a:r>
              <a:endParaRPr lang="en-US" sz="1400" b="1" dirty="0">
                <a:solidFill>
                  <a:schemeClr val="tx1"/>
                </a:solidFill>
                <a:latin typeface="Calibri" pitchFamily="34" charset="0"/>
                <a:ea typeface="ＭＳ Ｐゴシック" pitchFamily="34" charset="-128"/>
              </a:endParaRPr>
            </a:p>
          </p:txBody>
        </p:sp>
        <p:sp>
          <p:nvSpPr>
            <p:cNvPr id="77" name="AutoShape 39"/>
            <p:cNvSpPr>
              <a:spLocks noChangeArrowheads="1"/>
            </p:cNvSpPr>
            <p:nvPr/>
          </p:nvSpPr>
          <p:spPr bwMode="gray">
            <a:xfrm>
              <a:off x="2286000" y="3092668"/>
              <a:ext cx="838200" cy="304800"/>
            </a:xfrm>
            <a:prstGeom prst="homePlate">
              <a:avLst>
                <a:gd name="adj" fmla="val 0"/>
              </a:avLst>
            </a:prstGeom>
            <a:ln w="12700">
              <a:solidFill>
                <a:schemeClr val="tx1">
                  <a:lumMod val="50000"/>
                  <a:lumOff val="50000"/>
                </a:schemeClr>
              </a:solidFill>
              <a:headEnd/>
              <a:tailEnd/>
            </a:ln>
            <a:effectLst>
              <a:outerShdw blurRad="63500" sx="102000" sy="102000" algn="ctr"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wrap="none" lIns="91435" tIns="45718" rIns="91435" bIns="45718" anchor="ctr"/>
            <a:lstStyle/>
            <a:p>
              <a:pPr algn="ctr" defTabSz="455613">
                <a:defRPr/>
              </a:pPr>
              <a:r>
                <a:rPr lang="en-US" sz="1400" b="1" dirty="0" smtClean="0">
                  <a:solidFill>
                    <a:schemeClr val="tx1"/>
                  </a:solidFill>
                  <a:latin typeface="Calibri" pitchFamily="34" charset="0"/>
                  <a:ea typeface="ＭＳ Ｐゴシック" pitchFamily="34" charset="-128"/>
                </a:rPr>
                <a:t>Port 28080</a:t>
              </a:r>
              <a:endParaRPr lang="en-US" sz="1400" b="1" dirty="0">
                <a:solidFill>
                  <a:schemeClr val="tx1"/>
                </a:solidFill>
                <a:latin typeface="Calibri" pitchFamily="34" charset="0"/>
                <a:ea typeface="ＭＳ Ｐゴシック" pitchFamily="34" charset="-128"/>
              </a:endParaRPr>
            </a:p>
          </p:txBody>
        </p:sp>
        <p:grpSp>
          <p:nvGrpSpPr>
            <p:cNvPr id="81" name="Group 98"/>
            <p:cNvGrpSpPr/>
            <p:nvPr>
              <p:custDataLst>
                <p:tags r:id="rId2"/>
              </p:custDataLst>
            </p:nvPr>
          </p:nvGrpSpPr>
          <p:grpSpPr>
            <a:xfrm rot="10800000" flipV="1">
              <a:off x="3124201" y="1876098"/>
              <a:ext cx="1981199" cy="257502"/>
              <a:chOff x="1347788" y="1524000"/>
              <a:chExt cx="1547812" cy="257502"/>
            </a:xfrm>
          </p:grpSpPr>
          <p:cxnSp>
            <p:nvCxnSpPr>
              <p:cNvPr id="79" name="Straight Connector 78"/>
              <p:cNvCxnSpPr/>
              <p:nvPr/>
            </p:nvCxnSpPr>
            <p:spPr>
              <a:xfrm>
                <a:off x="1524000" y="1524000"/>
                <a:ext cx="1371600" cy="0"/>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a:endCxn id="75" idx="1"/>
              </p:cNvCxnSpPr>
              <p:nvPr/>
            </p:nvCxnSpPr>
            <p:spPr>
              <a:xfrm rot="10800000" flipV="1">
                <a:off x="1347788" y="1524001"/>
                <a:ext cx="481013" cy="257501"/>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spTree>
    <p:custDataLst>
      <p:tags r:id="rId1"/>
    </p:custDataLst>
    <p:extLst>
      <p:ext uri="{BB962C8B-B14F-4D97-AF65-F5344CB8AC3E}">
        <p14:creationId xmlns:p14="http://schemas.microsoft.com/office/powerpoint/2010/main" val="1877994930"/>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p>
            <a:r>
              <a:rPr lang="en-US" dirty="0" smtClean="0"/>
              <a:t>Configuring Greenplum Command Center</a:t>
            </a:r>
            <a:endParaRPr lang="en-US" dirty="0"/>
          </a:p>
        </p:txBody>
      </p:sp>
      <p:grpSp>
        <p:nvGrpSpPr>
          <p:cNvPr id="5" name="Group 63"/>
          <p:cNvGrpSpPr/>
          <p:nvPr/>
        </p:nvGrpSpPr>
        <p:grpSpPr>
          <a:xfrm>
            <a:off x="3036341" y="1022770"/>
            <a:ext cx="2996595" cy="3021181"/>
            <a:chOff x="5004405" y="713096"/>
            <a:chExt cx="2996595" cy="2563504"/>
          </a:xfrm>
        </p:grpSpPr>
        <p:grpSp>
          <p:nvGrpSpPr>
            <p:cNvPr id="6" name="Group 26"/>
            <p:cNvGrpSpPr/>
            <p:nvPr/>
          </p:nvGrpSpPr>
          <p:grpSpPr>
            <a:xfrm>
              <a:off x="5105400" y="914400"/>
              <a:ext cx="2895600" cy="2362200"/>
              <a:chOff x="1295400" y="2362200"/>
              <a:chExt cx="2895600" cy="2362200"/>
            </a:xfrm>
          </p:grpSpPr>
          <p:sp>
            <p:nvSpPr>
              <p:cNvPr id="11" name="Rounded Rectangle 10"/>
              <p:cNvSpPr/>
              <p:nvPr/>
            </p:nvSpPr>
            <p:spPr>
              <a:xfrm>
                <a:off x="1295400" y="2362200"/>
                <a:ext cx="2895600" cy="2362200"/>
              </a:xfrm>
              <a:prstGeom prst="roundRect">
                <a:avLst>
                  <a:gd name="adj" fmla="val 5112"/>
                </a:avLst>
              </a:prstGeom>
              <a:solidFill>
                <a:schemeClr val="accent1">
                  <a:lumMod val="20000"/>
                  <a:lumOff val="80000"/>
                </a:schemeClr>
              </a:solidFill>
              <a:ln>
                <a:solidFill>
                  <a:schemeClr val="bg2">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315"/>
              <p:cNvGrpSpPr/>
              <p:nvPr/>
            </p:nvGrpSpPr>
            <p:grpSpPr>
              <a:xfrm>
                <a:off x="2667000" y="3276600"/>
                <a:ext cx="1240789" cy="1255931"/>
                <a:chOff x="3200400" y="2209800"/>
                <a:chExt cx="1240789" cy="1255931"/>
              </a:xfrm>
            </p:grpSpPr>
            <p:sp>
              <p:nvSpPr>
                <p:cNvPr id="18" name="TextBox 9"/>
                <p:cNvSpPr txBox="1"/>
                <p:nvPr/>
              </p:nvSpPr>
              <p:spPr>
                <a:xfrm>
                  <a:off x="3200400" y="2819400"/>
                  <a:ext cx="1240789" cy="646331"/>
                </a:xfrm>
                <a:prstGeom prst="rect">
                  <a:avLst/>
                </a:prstGeom>
                <a:solidFill>
                  <a:schemeClr val="bg1"/>
                </a:solidFill>
                <a:effectLst>
                  <a:softEdge rad="127000"/>
                </a:effectLst>
              </p:spPr>
              <p:txBody>
                <a:bodyPr wrap="none" rtlCol="0">
                  <a:spAutoFit/>
                </a:bodyPr>
                <a:lstStyle/>
                <a:p>
                  <a:pPr algn="ctr"/>
                  <a:r>
                    <a:rPr lang="en-US" b="1" dirty="0" smtClean="0">
                      <a:solidFill>
                        <a:schemeClr val="bg2">
                          <a:lumMod val="75000"/>
                        </a:schemeClr>
                      </a:solidFill>
                      <a:latin typeface="Calibri" pitchFamily="34" charset="0"/>
                    </a:rPr>
                    <a:t>lighttpd</a:t>
                  </a:r>
                  <a:br>
                    <a:rPr lang="en-US" b="1" dirty="0" smtClean="0">
                      <a:solidFill>
                        <a:schemeClr val="bg2">
                          <a:lumMod val="75000"/>
                        </a:schemeClr>
                      </a:solidFill>
                      <a:latin typeface="Calibri" pitchFamily="34" charset="0"/>
                    </a:rPr>
                  </a:br>
                  <a:r>
                    <a:rPr lang="en-US" b="1" dirty="0" smtClean="0">
                      <a:solidFill>
                        <a:schemeClr val="bg2">
                          <a:lumMod val="75000"/>
                        </a:schemeClr>
                      </a:solidFill>
                      <a:latin typeface="Calibri" pitchFamily="34" charset="0"/>
                    </a:rPr>
                    <a:t>web server</a:t>
                  </a:r>
                  <a:endParaRPr lang="en-US" b="1" dirty="0">
                    <a:solidFill>
                      <a:schemeClr val="bg2">
                        <a:lumMod val="75000"/>
                      </a:schemeClr>
                    </a:solidFill>
                    <a:latin typeface="Calibri" pitchFamily="34" charset="0"/>
                  </a:endParaRPr>
                </a:p>
              </p:txBody>
            </p:sp>
            <p:pic>
              <p:nvPicPr>
                <p:cNvPr id="19" name="Picture 9" descr="C:\Documents and Settings\cantot\My Documents\Training\Supporting Materials\Icons\PNG files for PowerPoint\All Others\Connected.png"/>
                <p:cNvPicPr>
                  <a:picLocks noChangeAspect="1" noChangeArrowheads="1"/>
                </p:cNvPicPr>
                <p:nvPr/>
              </p:nvPicPr>
              <p:blipFill>
                <a:blip r:embed="rId4" cstate="print"/>
                <a:srcRect/>
                <a:stretch>
                  <a:fillRect/>
                </a:stretch>
              </p:blipFill>
              <p:spPr bwMode="auto">
                <a:xfrm>
                  <a:off x="3439794" y="2209800"/>
                  <a:ext cx="762000" cy="762000"/>
                </a:xfrm>
                <a:prstGeom prst="rect">
                  <a:avLst/>
                </a:prstGeom>
                <a:noFill/>
              </p:spPr>
            </p:pic>
          </p:grpSp>
          <p:grpSp>
            <p:nvGrpSpPr>
              <p:cNvPr id="12" name="Group 318"/>
              <p:cNvGrpSpPr/>
              <p:nvPr/>
            </p:nvGrpSpPr>
            <p:grpSpPr>
              <a:xfrm>
                <a:off x="1447800" y="2667000"/>
                <a:ext cx="1173788" cy="1131332"/>
                <a:chOff x="57151" y="1219200"/>
                <a:chExt cx="1173788" cy="1131332"/>
              </a:xfrm>
            </p:grpSpPr>
            <p:grpSp>
              <p:nvGrpSpPr>
                <p:cNvPr id="13" name="Group 9"/>
                <p:cNvGrpSpPr/>
                <p:nvPr/>
              </p:nvGrpSpPr>
              <p:grpSpPr>
                <a:xfrm>
                  <a:off x="57151" y="1219200"/>
                  <a:ext cx="1173788" cy="819150"/>
                  <a:chOff x="1016002" y="984250"/>
                  <a:chExt cx="1173788" cy="819150"/>
                </a:xfrm>
              </p:grpSpPr>
              <p:pic>
                <p:nvPicPr>
                  <p:cNvPr id="16" name="Picture 2" descr="C:\Documents and Settings\cantot\My Documents\Training\Supporting Materials\Icons\PNG files for PowerPoint\All Others\Laptop.png"/>
                  <p:cNvPicPr>
                    <a:picLocks noChangeAspect="1" noChangeArrowheads="1"/>
                  </p:cNvPicPr>
                  <p:nvPr/>
                </p:nvPicPr>
                <p:blipFill>
                  <a:blip r:embed="rId5" cstate="print"/>
                  <a:srcRect/>
                  <a:stretch>
                    <a:fillRect/>
                  </a:stretch>
                </p:blipFill>
                <p:spPr bwMode="auto">
                  <a:xfrm>
                    <a:off x="1016002" y="984250"/>
                    <a:ext cx="1173788" cy="819150"/>
                  </a:xfrm>
                  <a:prstGeom prst="rect">
                    <a:avLst/>
                  </a:prstGeom>
                  <a:noFill/>
                </p:spPr>
              </p:pic>
              <p:pic>
                <p:nvPicPr>
                  <p:cNvPr id="17" name="Picture 4"/>
                  <p:cNvPicPr>
                    <a:picLocks noChangeAspect="1" noChangeArrowheads="1"/>
                  </p:cNvPicPr>
                  <p:nvPr/>
                </p:nvPicPr>
                <p:blipFill>
                  <a:blip r:embed="rId6" cstate="print"/>
                  <a:srcRect/>
                  <a:stretch>
                    <a:fillRect/>
                  </a:stretch>
                </p:blipFill>
                <p:spPr bwMode="auto">
                  <a:xfrm>
                    <a:off x="1222890" y="1024233"/>
                    <a:ext cx="777240" cy="505314"/>
                  </a:xfrm>
                  <a:prstGeom prst="rect">
                    <a:avLst/>
                  </a:prstGeom>
                  <a:noFill/>
                  <a:ln w="3175">
                    <a:noFill/>
                    <a:miter lim="800000"/>
                    <a:headEnd/>
                    <a:tailEnd/>
                  </a:ln>
                  <a:effectLst>
                    <a:outerShdw blurRad="63500" sx="102000" sy="102000" algn="ctr" rotWithShape="0">
                      <a:prstClr val="black">
                        <a:alpha val="40000"/>
                      </a:prstClr>
                    </a:outerShdw>
                  </a:effectLst>
                </p:spPr>
              </p:pic>
            </p:grpSp>
            <p:sp>
              <p:nvSpPr>
                <p:cNvPr id="15" name="TextBox 14"/>
                <p:cNvSpPr txBox="1"/>
                <p:nvPr/>
              </p:nvSpPr>
              <p:spPr>
                <a:xfrm>
                  <a:off x="190500" y="1981200"/>
                  <a:ext cx="939681" cy="369332"/>
                </a:xfrm>
                <a:prstGeom prst="rect">
                  <a:avLst/>
                </a:prstGeom>
                <a:solidFill>
                  <a:schemeClr val="bg1"/>
                </a:solidFill>
                <a:effectLst>
                  <a:softEdge rad="63500"/>
                </a:effectLst>
              </p:spPr>
              <p:txBody>
                <a:bodyPr wrap="none" rtlCol="0">
                  <a:spAutoFit/>
                </a:bodyPr>
                <a:lstStyle/>
                <a:p>
                  <a:r>
                    <a:rPr lang="en-US" b="1" dirty="0" smtClean="0">
                      <a:solidFill>
                        <a:schemeClr val="bg2">
                          <a:lumMod val="75000"/>
                        </a:schemeClr>
                      </a:solidFill>
                      <a:latin typeface="Calibri" pitchFamily="34" charset="0"/>
                    </a:rPr>
                    <a:t>Console</a:t>
                  </a:r>
                  <a:endParaRPr lang="en-US" b="1" dirty="0">
                    <a:solidFill>
                      <a:schemeClr val="bg2">
                        <a:lumMod val="75000"/>
                      </a:schemeClr>
                    </a:solidFill>
                    <a:latin typeface="Calibri" pitchFamily="34" charset="0"/>
                  </a:endParaRPr>
                </a:p>
              </p:txBody>
            </p:sp>
          </p:grpSp>
        </p:grpSp>
        <p:sp>
          <p:nvSpPr>
            <p:cNvPr id="7" name="AutoShape 39"/>
            <p:cNvSpPr>
              <a:spLocks noChangeArrowheads="1"/>
            </p:cNvSpPr>
            <p:nvPr/>
          </p:nvSpPr>
          <p:spPr bwMode="gray">
            <a:xfrm>
              <a:off x="5219700" y="713096"/>
              <a:ext cx="2667000" cy="381000"/>
            </a:xfrm>
            <a:prstGeom prst="homePlate">
              <a:avLst>
                <a:gd name="adj" fmla="val 0"/>
              </a:avLst>
            </a:prstGeom>
            <a:ln w="12700">
              <a:solidFill>
                <a:schemeClr val="tx1">
                  <a:lumMod val="50000"/>
                  <a:lumOff val="50000"/>
                </a:schemeClr>
              </a:solidFill>
              <a:headEnd/>
              <a:tailEnd/>
            </a:ln>
            <a:effectLst>
              <a:outerShdw blurRad="63500" sx="102000" sy="102000" algn="ctr"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wrap="none" lIns="91435" tIns="45718" rIns="91435" bIns="45718" anchor="ctr"/>
            <a:lstStyle/>
            <a:p>
              <a:pPr algn="ctr" defTabSz="455613">
                <a:defRPr/>
              </a:pPr>
              <a:r>
                <a:rPr lang="en-US" sz="1400" b="1" dirty="0" smtClean="0">
                  <a:solidFill>
                    <a:schemeClr val="tx1"/>
                  </a:solidFill>
                  <a:latin typeface="Calibri" pitchFamily="34" charset="0"/>
                  <a:ea typeface="ＭＳ Ｐゴシック" pitchFamily="34" charset="-128"/>
                </a:rPr>
                <a:t>If necessary, install and configure </a:t>
              </a:r>
              <a:br>
                <a:rPr lang="en-US" sz="1400" b="1" dirty="0" smtClean="0">
                  <a:solidFill>
                    <a:schemeClr val="tx1"/>
                  </a:solidFill>
                  <a:latin typeface="Calibri" pitchFamily="34" charset="0"/>
                  <a:ea typeface="ＭＳ Ｐゴシック" pitchFamily="34" charset="-128"/>
                </a:rPr>
              </a:br>
              <a:r>
                <a:rPr lang="en-US" sz="1400" b="1" dirty="0" smtClean="0">
                  <a:solidFill>
                    <a:schemeClr val="tx1"/>
                  </a:solidFill>
                  <a:latin typeface="Calibri" pitchFamily="34" charset="0"/>
                  <a:ea typeface="ＭＳ Ｐゴシック" pitchFamily="34" charset="-128"/>
                </a:rPr>
                <a:t>the</a:t>
              </a:r>
              <a:r>
                <a:rPr lang="en-US" sz="1400" b="1" dirty="0">
                  <a:solidFill>
                    <a:schemeClr val="tx1"/>
                  </a:solidFill>
                  <a:latin typeface="Calibri" pitchFamily="34" charset="0"/>
                  <a:ea typeface="ＭＳ Ｐゴシック" pitchFamily="34" charset="-128"/>
                </a:rPr>
                <a:t> </a:t>
              </a:r>
              <a:r>
                <a:rPr lang="en-US" sz="1400" b="1" dirty="0" smtClean="0">
                  <a:solidFill>
                    <a:schemeClr val="tx1"/>
                  </a:solidFill>
                  <a:latin typeface="Calibri" pitchFamily="34" charset="0"/>
                  <a:ea typeface="ＭＳ Ｐゴシック" pitchFamily="34" charset="-128"/>
                </a:rPr>
                <a:t>Command Center Console</a:t>
              </a:r>
              <a:endParaRPr lang="en-US" sz="1400" b="1" dirty="0">
                <a:solidFill>
                  <a:schemeClr val="tx1"/>
                </a:solidFill>
                <a:latin typeface="Calibri" pitchFamily="34" charset="0"/>
                <a:ea typeface="ＭＳ Ｐゴシック" pitchFamily="34" charset="-128"/>
              </a:endParaRPr>
            </a:p>
          </p:txBody>
        </p:sp>
        <p:grpSp>
          <p:nvGrpSpPr>
            <p:cNvPr id="14" name="Group 25"/>
            <p:cNvGrpSpPr/>
            <p:nvPr/>
          </p:nvGrpSpPr>
          <p:grpSpPr>
            <a:xfrm>
              <a:off x="5004405" y="746256"/>
              <a:ext cx="287045" cy="369332"/>
              <a:chOff x="7679025" y="1476724"/>
              <a:chExt cx="287045" cy="369332"/>
            </a:xfrm>
          </p:grpSpPr>
          <p:sp>
            <p:nvSpPr>
              <p:cNvPr id="9" name="Oval 8"/>
              <p:cNvSpPr/>
              <p:nvPr/>
            </p:nvSpPr>
            <p:spPr>
              <a:xfrm>
                <a:off x="7691750" y="1495306"/>
                <a:ext cx="274320" cy="274320"/>
              </a:xfrm>
              <a:prstGeom prst="ellipse">
                <a:avLst/>
              </a:prstGeom>
              <a:solidFill>
                <a:schemeClr val="bg1"/>
              </a:solidFill>
              <a:ln w="9525">
                <a:solidFill>
                  <a:schemeClr val="accent1">
                    <a:lumMod val="75000"/>
                  </a:schemeClr>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lnRef>
              <a:fillRef idx="1">
                <a:schemeClr val="lt1"/>
              </a:fillRef>
              <a:effectRef idx="0">
                <a:schemeClr val="accent1"/>
              </a:effectRef>
              <a:fontRef idx="minor">
                <a:schemeClr val="dk1"/>
              </a:fontRef>
            </p:style>
            <p:txBody>
              <a:bodyPr rtlCol="0" anchor="ctr"/>
              <a:lstStyle/>
              <a:p>
                <a:pPr algn="ctr"/>
                <a:endParaRPr lang="en-US" b="1" dirty="0">
                  <a:solidFill>
                    <a:schemeClr val="tx2">
                      <a:lumMod val="75000"/>
                    </a:schemeClr>
                  </a:solidFill>
                  <a:latin typeface="Calibri" pitchFamily="34" charset="0"/>
                </a:endParaRPr>
              </a:p>
            </p:txBody>
          </p:sp>
          <p:sp>
            <p:nvSpPr>
              <p:cNvPr id="10" name="TextBox 9"/>
              <p:cNvSpPr txBox="1"/>
              <p:nvPr/>
            </p:nvSpPr>
            <p:spPr>
              <a:xfrm>
                <a:off x="7679025" y="1476724"/>
                <a:ext cx="236706" cy="369332"/>
              </a:xfrm>
              <a:prstGeom prst="rect">
                <a:avLst/>
              </a:prstGeom>
              <a:noFill/>
            </p:spPr>
            <p:txBody>
              <a:bodyPr wrap="square" rtlCol="0">
                <a:spAutoFit/>
              </a:bodyPr>
              <a:lstStyle/>
              <a:p>
                <a:r>
                  <a:rPr lang="en-US" b="1" dirty="0" smtClean="0">
                    <a:solidFill>
                      <a:schemeClr val="accent1">
                        <a:lumMod val="75000"/>
                      </a:schemeClr>
                    </a:solidFill>
                    <a:latin typeface="Calibri" pitchFamily="34" charset="0"/>
                  </a:rPr>
                  <a:t>2</a:t>
                </a:r>
                <a:endParaRPr lang="en-US" b="1" dirty="0">
                  <a:solidFill>
                    <a:schemeClr val="accent1">
                      <a:lumMod val="75000"/>
                    </a:schemeClr>
                  </a:solidFill>
                  <a:latin typeface="Calibri" pitchFamily="34" charset="0"/>
                </a:endParaRPr>
              </a:p>
            </p:txBody>
          </p:sp>
        </p:grpSp>
      </p:grpSp>
      <p:grpSp>
        <p:nvGrpSpPr>
          <p:cNvPr id="20" name="Group 67"/>
          <p:cNvGrpSpPr/>
          <p:nvPr/>
        </p:nvGrpSpPr>
        <p:grpSpPr>
          <a:xfrm>
            <a:off x="6156783" y="1006600"/>
            <a:ext cx="2895600" cy="3037349"/>
            <a:chOff x="2286000" y="3657600"/>
            <a:chExt cx="2895600" cy="2590800"/>
          </a:xfrm>
        </p:grpSpPr>
        <p:grpSp>
          <p:nvGrpSpPr>
            <p:cNvPr id="21" name="Group 26"/>
            <p:cNvGrpSpPr/>
            <p:nvPr/>
          </p:nvGrpSpPr>
          <p:grpSpPr>
            <a:xfrm>
              <a:off x="2286000" y="3886200"/>
              <a:ext cx="2895600" cy="2362200"/>
              <a:chOff x="1295400" y="2362200"/>
              <a:chExt cx="2895600" cy="2362200"/>
            </a:xfrm>
          </p:grpSpPr>
          <p:sp>
            <p:nvSpPr>
              <p:cNvPr id="31" name="Rounded Rectangle 30"/>
              <p:cNvSpPr/>
              <p:nvPr/>
            </p:nvSpPr>
            <p:spPr>
              <a:xfrm>
                <a:off x="1295400" y="2362200"/>
                <a:ext cx="2895600" cy="2362200"/>
              </a:xfrm>
              <a:prstGeom prst="roundRect">
                <a:avLst>
                  <a:gd name="adj" fmla="val 5112"/>
                </a:avLst>
              </a:prstGeom>
              <a:solidFill>
                <a:schemeClr val="accent4">
                  <a:lumMod val="60000"/>
                  <a:lumOff val="40000"/>
                </a:schemeClr>
              </a:solidFill>
              <a:ln>
                <a:solidFill>
                  <a:schemeClr val="bg2">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8" name="Group 318"/>
              <p:cNvGrpSpPr/>
              <p:nvPr/>
            </p:nvGrpSpPr>
            <p:grpSpPr>
              <a:xfrm>
                <a:off x="1447800" y="2667000"/>
                <a:ext cx="1173788" cy="1131332"/>
                <a:chOff x="57151" y="1219200"/>
                <a:chExt cx="1173788" cy="1131332"/>
              </a:xfrm>
            </p:grpSpPr>
            <p:grpSp>
              <p:nvGrpSpPr>
                <p:cNvPr id="32" name="Group 9"/>
                <p:cNvGrpSpPr/>
                <p:nvPr/>
              </p:nvGrpSpPr>
              <p:grpSpPr>
                <a:xfrm>
                  <a:off x="57151" y="1219200"/>
                  <a:ext cx="1173788" cy="819150"/>
                  <a:chOff x="1016002" y="984250"/>
                  <a:chExt cx="1173788" cy="819150"/>
                </a:xfrm>
              </p:grpSpPr>
              <p:pic>
                <p:nvPicPr>
                  <p:cNvPr id="35" name="Picture 2" descr="C:\Documents and Settings\cantot\My Documents\Training\Supporting Materials\Icons\PNG files for PowerPoint\All Others\Laptop.png"/>
                  <p:cNvPicPr>
                    <a:picLocks noChangeAspect="1" noChangeArrowheads="1"/>
                  </p:cNvPicPr>
                  <p:nvPr/>
                </p:nvPicPr>
                <p:blipFill>
                  <a:blip r:embed="rId5" cstate="print"/>
                  <a:srcRect/>
                  <a:stretch>
                    <a:fillRect/>
                  </a:stretch>
                </p:blipFill>
                <p:spPr bwMode="auto">
                  <a:xfrm>
                    <a:off x="1016002" y="984250"/>
                    <a:ext cx="1173788" cy="819150"/>
                  </a:xfrm>
                  <a:prstGeom prst="rect">
                    <a:avLst/>
                  </a:prstGeom>
                  <a:noFill/>
                </p:spPr>
              </p:pic>
              <p:pic>
                <p:nvPicPr>
                  <p:cNvPr id="36" name="Picture 4"/>
                  <p:cNvPicPr>
                    <a:picLocks noChangeAspect="1" noChangeArrowheads="1"/>
                  </p:cNvPicPr>
                  <p:nvPr/>
                </p:nvPicPr>
                <p:blipFill>
                  <a:blip r:embed="rId6" cstate="print"/>
                  <a:srcRect/>
                  <a:stretch>
                    <a:fillRect/>
                  </a:stretch>
                </p:blipFill>
                <p:spPr bwMode="auto">
                  <a:xfrm>
                    <a:off x="1222890" y="1024233"/>
                    <a:ext cx="777240" cy="505314"/>
                  </a:xfrm>
                  <a:prstGeom prst="rect">
                    <a:avLst/>
                  </a:prstGeom>
                  <a:noFill/>
                  <a:ln w="3175">
                    <a:noFill/>
                    <a:miter lim="800000"/>
                    <a:headEnd/>
                    <a:tailEnd/>
                  </a:ln>
                  <a:effectLst>
                    <a:outerShdw blurRad="63500" sx="102000" sy="102000" algn="ctr" rotWithShape="0">
                      <a:prstClr val="black">
                        <a:alpha val="40000"/>
                      </a:prstClr>
                    </a:outerShdw>
                  </a:effectLst>
                </p:spPr>
              </p:pic>
            </p:grpSp>
            <p:sp>
              <p:nvSpPr>
                <p:cNvPr id="34" name="TextBox 33"/>
                <p:cNvSpPr txBox="1"/>
                <p:nvPr/>
              </p:nvSpPr>
              <p:spPr>
                <a:xfrm>
                  <a:off x="190500" y="1981200"/>
                  <a:ext cx="939681" cy="369332"/>
                </a:xfrm>
                <a:prstGeom prst="rect">
                  <a:avLst/>
                </a:prstGeom>
                <a:solidFill>
                  <a:schemeClr val="bg1"/>
                </a:solidFill>
                <a:effectLst>
                  <a:softEdge rad="63500"/>
                </a:effectLst>
              </p:spPr>
              <p:txBody>
                <a:bodyPr wrap="none" rtlCol="0">
                  <a:spAutoFit/>
                </a:bodyPr>
                <a:lstStyle/>
                <a:p>
                  <a:r>
                    <a:rPr lang="en-US" b="1" dirty="0" smtClean="0">
                      <a:solidFill>
                        <a:schemeClr val="bg2">
                          <a:lumMod val="75000"/>
                        </a:schemeClr>
                      </a:solidFill>
                      <a:latin typeface="Calibri" pitchFamily="34" charset="0"/>
                    </a:rPr>
                    <a:t>Console</a:t>
                  </a:r>
                  <a:endParaRPr lang="en-US" b="1" dirty="0">
                    <a:solidFill>
                      <a:schemeClr val="bg2">
                        <a:lumMod val="75000"/>
                      </a:schemeClr>
                    </a:solidFill>
                    <a:latin typeface="Calibri" pitchFamily="34" charset="0"/>
                  </a:endParaRPr>
                </a:p>
              </p:txBody>
            </p:sp>
          </p:grpSp>
        </p:grpSp>
        <p:sp>
          <p:nvSpPr>
            <p:cNvPr id="22" name="AutoShape 39"/>
            <p:cNvSpPr>
              <a:spLocks noChangeArrowheads="1"/>
            </p:cNvSpPr>
            <p:nvPr/>
          </p:nvSpPr>
          <p:spPr bwMode="gray">
            <a:xfrm>
              <a:off x="2552700" y="3657600"/>
              <a:ext cx="2362200" cy="381000"/>
            </a:xfrm>
            <a:prstGeom prst="homePlate">
              <a:avLst>
                <a:gd name="adj" fmla="val 0"/>
              </a:avLst>
            </a:prstGeom>
            <a:ln w="12700">
              <a:solidFill>
                <a:schemeClr val="tx1">
                  <a:lumMod val="50000"/>
                  <a:lumOff val="50000"/>
                </a:schemeClr>
              </a:solidFill>
              <a:headEnd/>
              <a:tailEnd/>
            </a:ln>
            <a:effectLst>
              <a:outerShdw blurRad="63500" sx="102000" sy="102000" algn="ctr"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wrap="none" lIns="91435" tIns="45718" rIns="91435" bIns="45718" anchor="ctr"/>
            <a:lstStyle/>
            <a:p>
              <a:pPr algn="ctr" defTabSz="455613">
                <a:defRPr/>
              </a:pPr>
              <a:r>
                <a:rPr lang="en-US" sz="1400" b="1" dirty="0" smtClean="0">
                  <a:solidFill>
                    <a:schemeClr val="tx1"/>
                  </a:solidFill>
                  <a:latin typeface="Calibri" pitchFamily="34" charset="0"/>
                  <a:ea typeface="ＭＳ Ｐゴシック" pitchFamily="34" charset="-128"/>
                </a:rPr>
                <a:t>Validate the configuration</a:t>
              </a:r>
              <a:endParaRPr lang="en-US" sz="1400" b="1" dirty="0">
                <a:solidFill>
                  <a:schemeClr val="tx1"/>
                </a:solidFill>
                <a:latin typeface="Calibri" pitchFamily="34" charset="0"/>
                <a:ea typeface="ＭＳ Ｐゴシック" pitchFamily="34" charset="-128"/>
              </a:endParaRPr>
            </a:p>
          </p:txBody>
        </p:sp>
        <p:pic>
          <p:nvPicPr>
            <p:cNvPr id="23" name="Picture 8" descr="C:\Documents and Settings\cantot\My Documents\Training\Supporting Materials\Icons\PNG files for PowerPoint\All Others\disc blue.png"/>
            <p:cNvPicPr>
              <a:picLocks noChangeAspect="1" noChangeArrowheads="1"/>
            </p:cNvPicPr>
            <p:nvPr/>
          </p:nvPicPr>
          <p:blipFill>
            <a:blip r:embed="rId7" cstate="print"/>
            <a:srcRect/>
            <a:stretch>
              <a:fillRect/>
            </a:stretch>
          </p:blipFill>
          <p:spPr bwMode="auto">
            <a:xfrm>
              <a:off x="4120388" y="5029200"/>
              <a:ext cx="487825" cy="533400"/>
            </a:xfrm>
            <a:prstGeom prst="rect">
              <a:avLst/>
            </a:prstGeom>
            <a:noFill/>
          </p:spPr>
        </p:pic>
        <p:sp>
          <p:nvSpPr>
            <p:cNvPr id="24" name="TextBox 23"/>
            <p:cNvSpPr txBox="1"/>
            <p:nvPr/>
          </p:nvSpPr>
          <p:spPr>
            <a:xfrm>
              <a:off x="3781447" y="5450775"/>
              <a:ext cx="1165704" cy="646331"/>
            </a:xfrm>
            <a:prstGeom prst="rect">
              <a:avLst/>
            </a:prstGeom>
            <a:solidFill>
              <a:schemeClr val="bg1"/>
            </a:solidFill>
            <a:effectLst>
              <a:softEdge rad="127000"/>
            </a:effectLst>
          </p:spPr>
          <p:txBody>
            <a:bodyPr wrap="none" rtlCol="0">
              <a:spAutoFit/>
            </a:bodyPr>
            <a:lstStyle/>
            <a:p>
              <a:pPr algn="ctr"/>
              <a:r>
                <a:rPr lang="en-US" b="1" dirty="0" smtClean="0">
                  <a:solidFill>
                    <a:schemeClr val="bg2">
                      <a:lumMod val="75000"/>
                    </a:schemeClr>
                  </a:solidFill>
                  <a:latin typeface="Calibri" pitchFamily="34" charset="0"/>
                </a:rPr>
                <a:t>Command</a:t>
              </a:r>
              <a:br>
                <a:rPr lang="en-US" b="1" dirty="0" smtClean="0">
                  <a:solidFill>
                    <a:schemeClr val="bg2">
                      <a:lumMod val="75000"/>
                    </a:schemeClr>
                  </a:solidFill>
                  <a:latin typeface="Calibri" pitchFamily="34" charset="0"/>
                </a:rPr>
              </a:br>
              <a:r>
                <a:rPr lang="en-US" b="1" dirty="0" smtClean="0">
                  <a:solidFill>
                    <a:schemeClr val="bg2">
                      <a:lumMod val="75000"/>
                    </a:schemeClr>
                  </a:solidFill>
                  <a:latin typeface="Calibri" pitchFamily="34" charset="0"/>
                </a:rPr>
                <a:t>Center DB</a:t>
              </a:r>
              <a:endParaRPr lang="en-US" b="1" dirty="0">
                <a:solidFill>
                  <a:schemeClr val="bg2">
                    <a:lumMod val="75000"/>
                  </a:schemeClr>
                </a:solidFill>
                <a:latin typeface="Calibri" pitchFamily="34" charset="0"/>
              </a:endParaRPr>
            </a:p>
          </p:txBody>
        </p:sp>
        <p:cxnSp>
          <p:nvCxnSpPr>
            <p:cNvPr id="25" name="Straight Arrow Connector 24"/>
            <p:cNvCxnSpPr>
              <a:endCxn id="27" idx="1"/>
            </p:cNvCxnSpPr>
            <p:nvPr/>
          </p:nvCxnSpPr>
          <p:spPr>
            <a:xfrm>
              <a:off x="3429000" y="4572000"/>
              <a:ext cx="457200" cy="1588"/>
            </a:xfrm>
            <a:prstGeom prst="straightConnector1">
              <a:avLst/>
            </a:prstGeom>
            <a:ln w="38100">
              <a:solidFill>
                <a:schemeClr val="accent1">
                  <a:lumMod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26" name="Picture 9" descr="C:\Documents and Settings\cantot\My Documents\Training\Supporting Materials\Icons\PNG files for PowerPoint\All Others\Connected.png"/>
            <p:cNvPicPr>
              <a:picLocks noChangeAspect="1" noChangeArrowheads="1"/>
            </p:cNvPicPr>
            <p:nvPr/>
          </p:nvPicPr>
          <p:blipFill>
            <a:blip r:embed="rId4" cstate="print"/>
            <a:srcRect/>
            <a:stretch>
              <a:fillRect/>
            </a:stretch>
          </p:blipFill>
          <p:spPr bwMode="auto">
            <a:xfrm>
              <a:off x="4384344" y="4267200"/>
              <a:ext cx="762000" cy="762000"/>
            </a:xfrm>
            <a:prstGeom prst="rect">
              <a:avLst/>
            </a:prstGeom>
            <a:noFill/>
          </p:spPr>
        </p:pic>
        <p:sp>
          <p:nvSpPr>
            <p:cNvPr id="27" name="AutoShape 39"/>
            <p:cNvSpPr>
              <a:spLocks noChangeArrowheads="1"/>
            </p:cNvSpPr>
            <p:nvPr/>
          </p:nvSpPr>
          <p:spPr bwMode="gray">
            <a:xfrm>
              <a:off x="3886200" y="4419600"/>
              <a:ext cx="838200" cy="304800"/>
            </a:xfrm>
            <a:prstGeom prst="homePlate">
              <a:avLst>
                <a:gd name="adj" fmla="val 0"/>
              </a:avLst>
            </a:prstGeom>
            <a:ln w="12700">
              <a:solidFill>
                <a:schemeClr val="tx1">
                  <a:lumMod val="50000"/>
                  <a:lumOff val="50000"/>
                </a:schemeClr>
              </a:solidFill>
              <a:headEnd/>
              <a:tailEnd/>
            </a:ln>
            <a:effectLst>
              <a:outerShdw blurRad="63500" sx="102000" sy="102000" algn="ctr"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wrap="none" lIns="91435" tIns="45718" rIns="91435" bIns="45718" anchor="ctr"/>
            <a:lstStyle/>
            <a:p>
              <a:pPr algn="ctr" defTabSz="455613">
                <a:defRPr/>
              </a:pPr>
              <a:r>
                <a:rPr lang="en-US" sz="1400" b="1" dirty="0" smtClean="0">
                  <a:solidFill>
                    <a:schemeClr val="tx1"/>
                  </a:solidFill>
                  <a:latin typeface="Calibri" pitchFamily="34" charset="0"/>
                  <a:ea typeface="ＭＳ Ｐゴシック" pitchFamily="34" charset="-128"/>
                </a:rPr>
                <a:t>Port 28080</a:t>
              </a:r>
              <a:endParaRPr lang="en-US" sz="1400" b="1" dirty="0">
                <a:solidFill>
                  <a:schemeClr val="tx1"/>
                </a:solidFill>
                <a:latin typeface="Calibri" pitchFamily="34" charset="0"/>
                <a:ea typeface="ＭＳ Ｐゴシック" pitchFamily="34" charset="-128"/>
              </a:endParaRPr>
            </a:p>
          </p:txBody>
        </p:sp>
        <p:grpSp>
          <p:nvGrpSpPr>
            <p:cNvPr id="33" name="Group 25"/>
            <p:cNvGrpSpPr/>
            <p:nvPr/>
          </p:nvGrpSpPr>
          <p:grpSpPr>
            <a:xfrm>
              <a:off x="2487304" y="3704726"/>
              <a:ext cx="287045" cy="369332"/>
              <a:chOff x="7797775" y="1477042"/>
              <a:chExt cx="287045" cy="369332"/>
            </a:xfrm>
          </p:grpSpPr>
          <p:sp>
            <p:nvSpPr>
              <p:cNvPr id="29" name="Oval 28"/>
              <p:cNvSpPr/>
              <p:nvPr/>
            </p:nvSpPr>
            <p:spPr>
              <a:xfrm>
                <a:off x="7810500" y="1495306"/>
                <a:ext cx="274320" cy="274320"/>
              </a:xfrm>
              <a:prstGeom prst="ellipse">
                <a:avLst/>
              </a:prstGeom>
              <a:solidFill>
                <a:schemeClr val="bg1"/>
              </a:solidFill>
              <a:ln w="9525">
                <a:solidFill>
                  <a:schemeClr val="accent1">
                    <a:lumMod val="75000"/>
                  </a:schemeClr>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lnRef>
              <a:fillRef idx="1">
                <a:schemeClr val="lt1"/>
              </a:fillRef>
              <a:effectRef idx="0">
                <a:schemeClr val="accent1"/>
              </a:effectRef>
              <a:fontRef idx="minor">
                <a:schemeClr val="dk1"/>
              </a:fontRef>
            </p:style>
            <p:txBody>
              <a:bodyPr rtlCol="0" anchor="ctr"/>
              <a:lstStyle/>
              <a:p>
                <a:pPr algn="ctr"/>
                <a:endParaRPr lang="en-US" b="1" dirty="0">
                  <a:solidFill>
                    <a:schemeClr val="tx2">
                      <a:lumMod val="75000"/>
                    </a:schemeClr>
                  </a:solidFill>
                  <a:latin typeface="Calibri" pitchFamily="34" charset="0"/>
                </a:endParaRPr>
              </a:p>
            </p:txBody>
          </p:sp>
          <p:sp>
            <p:nvSpPr>
              <p:cNvPr id="30" name="TextBox 29"/>
              <p:cNvSpPr txBox="1"/>
              <p:nvPr/>
            </p:nvSpPr>
            <p:spPr>
              <a:xfrm>
                <a:off x="7797775" y="1477042"/>
                <a:ext cx="236706" cy="369332"/>
              </a:xfrm>
              <a:prstGeom prst="rect">
                <a:avLst/>
              </a:prstGeom>
              <a:noFill/>
            </p:spPr>
            <p:txBody>
              <a:bodyPr wrap="square" rtlCol="0">
                <a:spAutoFit/>
              </a:bodyPr>
              <a:lstStyle/>
              <a:p>
                <a:r>
                  <a:rPr lang="en-US" b="1" dirty="0" smtClean="0">
                    <a:solidFill>
                      <a:schemeClr val="accent1">
                        <a:lumMod val="75000"/>
                      </a:schemeClr>
                    </a:solidFill>
                    <a:latin typeface="Calibri" pitchFamily="34" charset="0"/>
                  </a:rPr>
                  <a:t>3</a:t>
                </a:r>
                <a:endParaRPr lang="en-US" b="1" dirty="0">
                  <a:solidFill>
                    <a:schemeClr val="accent1">
                      <a:lumMod val="75000"/>
                    </a:schemeClr>
                  </a:solidFill>
                  <a:latin typeface="Calibri" pitchFamily="34" charset="0"/>
                </a:endParaRPr>
              </a:p>
            </p:txBody>
          </p:sp>
        </p:grpSp>
      </p:grpSp>
      <p:grpSp>
        <p:nvGrpSpPr>
          <p:cNvPr id="37" name="Group 73"/>
          <p:cNvGrpSpPr/>
          <p:nvPr/>
        </p:nvGrpSpPr>
        <p:grpSpPr>
          <a:xfrm>
            <a:off x="165536" y="1006600"/>
            <a:ext cx="2895600" cy="3114909"/>
            <a:chOff x="457200" y="762000"/>
            <a:chExt cx="2895600" cy="2656957"/>
          </a:xfrm>
        </p:grpSpPr>
        <p:grpSp>
          <p:nvGrpSpPr>
            <p:cNvPr id="38" name="Group 70"/>
            <p:cNvGrpSpPr/>
            <p:nvPr/>
          </p:nvGrpSpPr>
          <p:grpSpPr>
            <a:xfrm>
              <a:off x="457200" y="762000"/>
              <a:ext cx="2895600" cy="2656957"/>
              <a:chOff x="457200" y="762000"/>
              <a:chExt cx="2895600" cy="2656957"/>
            </a:xfrm>
          </p:grpSpPr>
          <p:grpSp>
            <p:nvGrpSpPr>
              <p:cNvPr id="39" name="Group 59"/>
              <p:cNvGrpSpPr/>
              <p:nvPr/>
            </p:nvGrpSpPr>
            <p:grpSpPr>
              <a:xfrm>
                <a:off x="457200" y="762000"/>
                <a:ext cx="2895600" cy="2656957"/>
                <a:chOff x="457200" y="762000"/>
                <a:chExt cx="2895600" cy="2656957"/>
              </a:xfrm>
            </p:grpSpPr>
            <p:grpSp>
              <p:nvGrpSpPr>
                <p:cNvPr id="42" name="Group 27"/>
                <p:cNvGrpSpPr/>
                <p:nvPr/>
              </p:nvGrpSpPr>
              <p:grpSpPr>
                <a:xfrm>
                  <a:off x="457200" y="990600"/>
                  <a:ext cx="2895600" cy="2428357"/>
                  <a:chOff x="5562600" y="1752600"/>
                  <a:chExt cx="2895600" cy="2428357"/>
                </a:xfrm>
              </p:grpSpPr>
              <p:sp>
                <p:nvSpPr>
                  <p:cNvPr id="49" name="Rounded Rectangle 24"/>
                  <p:cNvSpPr/>
                  <p:nvPr/>
                </p:nvSpPr>
                <p:spPr>
                  <a:xfrm>
                    <a:off x="5562600" y="1752600"/>
                    <a:ext cx="2895600" cy="2362200"/>
                  </a:xfrm>
                  <a:prstGeom prst="roundRect">
                    <a:avLst>
                      <a:gd name="adj" fmla="val 5112"/>
                    </a:avLst>
                  </a:prstGeom>
                  <a:solidFill>
                    <a:schemeClr val="accent4">
                      <a:lumMod val="40000"/>
                      <a:lumOff val="60000"/>
                    </a:schemeClr>
                  </a:solidFill>
                  <a:ln>
                    <a:solidFill>
                      <a:schemeClr val="bg2">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4" name="Group 370"/>
                  <p:cNvGrpSpPr/>
                  <p:nvPr/>
                </p:nvGrpSpPr>
                <p:grpSpPr>
                  <a:xfrm>
                    <a:off x="7086600" y="1905000"/>
                    <a:ext cx="1009274" cy="881788"/>
                    <a:chOff x="5334000" y="2590800"/>
                    <a:chExt cx="1009274" cy="881788"/>
                  </a:xfrm>
                </p:grpSpPr>
                <p:pic>
                  <p:nvPicPr>
                    <p:cNvPr id="59" name="Picture 7" descr="C:\Documents and Settings\cantot\My Documents\Training\Supporting Materials\Icons\PNG files for PowerPoint\All Others\clouds_pms130.png"/>
                    <p:cNvPicPr>
                      <a:picLocks noChangeAspect="1" noChangeArrowheads="1"/>
                    </p:cNvPicPr>
                    <p:nvPr/>
                  </p:nvPicPr>
                  <p:blipFill>
                    <a:blip r:embed="rId8" cstate="print"/>
                    <a:srcRect/>
                    <a:stretch>
                      <a:fillRect/>
                    </a:stretch>
                  </p:blipFill>
                  <p:spPr bwMode="auto">
                    <a:xfrm>
                      <a:off x="5359401" y="2667001"/>
                      <a:ext cx="983873" cy="805587"/>
                    </a:xfrm>
                    <a:prstGeom prst="rect">
                      <a:avLst/>
                    </a:prstGeom>
                    <a:noFill/>
                    <a:effectLst>
                      <a:outerShdw blurRad="63500" sx="102000" sy="102000" algn="ctr" rotWithShape="0">
                        <a:prstClr val="black">
                          <a:alpha val="40000"/>
                        </a:prstClr>
                      </a:outerShdw>
                    </a:effectLst>
                  </p:spPr>
                </p:pic>
                <p:sp>
                  <p:nvSpPr>
                    <p:cNvPr id="60" name="TextBox 6"/>
                    <p:cNvSpPr txBox="1"/>
                    <p:nvPr/>
                  </p:nvSpPr>
                  <p:spPr>
                    <a:xfrm>
                      <a:off x="5486400" y="2895600"/>
                      <a:ext cx="747512" cy="369332"/>
                    </a:xfrm>
                    <a:prstGeom prst="rect">
                      <a:avLst/>
                    </a:prstGeom>
                    <a:noFill/>
                  </p:spPr>
                  <p:txBody>
                    <a:bodyPr wrap="none" rtlCol="0">
                      <a:spAutoFit/>
                    </a:bodyPr>
                    <a:lstStyle/>
                    <a:p>
                      <a:r>
                        <a:rPr lang="en-US" b="1" dirty="0" smtClean="0">
                          <a:solidFill>
                            <a:schemeClr val="bg2">
                              <a:lumMod val="75000"/>
                            </a:schemeClr>
                          </a:solidFill>
                          <a:latin typeface="Calibri" pitchFamily="34" charset="0"/>
                        </a:rPr>
                        <a:t>Agent</a:t>
                      </a:r>
                      <a:endParaRPr lang="en-US" b="1" dirty="0">
                        <a:solidFill>
                          <a:schemeClr val="bg2">
                            <a:lumMod val="75000"/>
                          </a:schemeClr>
                        </a:solidFill>
                        <a:latin typeface="Calibri" pitchFamily="34" charset="0"/>
                      </a:endParaRPr>
                    </a:p>
                  </p:txBody>
                </p:sp>
                <p:pic>
                  <p:nvPicPr>
                    <p:cNvPr id="61" name="Picture 6" descr="C:\Documents and Settings\cantot\My Documents\Training\Supporting Materials\Icons\PNG files for PowerPoint\All Others\Collapse Up.png"/>
                    <p:cNvPicPr>
                      <a:picLocks noChangeAspect="1" noChangeArrowheads="1"/>
                    </p:cNvPicPr>
                    <p:nvPr/>
                  </p:nvPicPr>
                  <p:blipFill>
                    <a:blip r:embed="rId9" cstate="print"/>
                    <a:srcRect/>
                    <a:stretch>
                      <a:fillRect/>
                    </a:stretch>
                  </p:blipFill>
                  <p:spPr bwMode="auto">
                    <a:xfrm>
                      <a:off x="5334000" y="2590800"/>
                      <a:ext cx="390144" cy="390144"/>
                    </a:xfrm>
                    <a:prstGeom prst="rect">
                      <a:avLst/>
                    </a:prstGeom>
                    <a:noFill/>
                  </p:spPr>
                </p:pic>
              </p:grpSp>
              <p:grpSp>
                <p:nvGrpSpPr>
                  <p:cNvPr id="46" name="Group 390"/>
                  <p:cNvGrpSpPr/>
                  <p:nvPr/>
                </p:nvGrpSpPr>
                <p:grpSpPr>
                  <a:xfrm>
                    <a:off x="6748546" y="2971801"/>
                    <a:ext cx="1701107" cy="1209156"/>
                    <a:chOff x="3906696" y="3617026"/>
                    <a:chExt cx="1701107" cy="1209156"/>
                  </a:xfrm>
                </p:grpSpPr>
                <p:pic>
                  <p:nvPicPr>
                    <p:cNvPr id="57" name="Picture 8" descr="C:\Documents and Settings\cantot\My Documents\Training\Supporting Materials\Icons\PNG files for PowerPoint\All Others\disc blue.png"/>
                    <p:cNvPicPr>
                      <a:picLocks noChangeAspect="1" noChangeArrowheads="1"/>
                    </p:cNvPicPr>
                    <p:nvPr/>
                  </p:nvPicPr>
                  <p:blipFill>
                    <a:blip r:embed="rId7" cstate="print"/>
                    <a:srcRect/>
                    <a:stretch>
                      <a:fillRect/>
                    </a:stretch>
                  </p:blipFill>
                  <p:spPr bwMode="auto">
                    <a:xfrm>
                      <a:off x="4513338" y="3617026"/>
                      <a:ext cx="487825" cy="421575"/>
                    </a:xfrm>
                    <a:prstGeom prst="rect">
                      <a:avLst/>
                    </a:prstGeom>
                    <a:noFill/>
                  </p:spPr>
                </p:pic>
                <p:sp>
                  <p:nvSpPr>
                    <p:cNvPr id="58" name="TextBox 57"/>
                    <p:cNvSpPr txBox="1"/>
                    <p:nvPr/>
                  </p:nvSpPr>
                  <p:spPr>
                    <a:xfrm>
                      <a:off x="3906696" y="4038600"/>
                      <a:ext cx="1701107" cy="787582"/>
                    </a:xfrm>
                    <a:prstGeom prst="rect">
                      <a:avLst/>
                    </a:prstGeom>
                    <a:solidFill>
                      <a:schemeClr val="bg1"/>
                    </a:solidFill>
                    <a:effectLst>
                      <a:softEdge rad="127000"/>
                    </a:effectLst>
                  </p:spPr>
                  <p:txBody>
                    <a:bodyPr wrap="none" rtlCol="0">
                      <a:spAutoFit/>
                    </a:bodyPr>
                    <a:lstStyle/>
                    <a:p>
                      <a:pPr algn="ctr"/>
                      <a:r>
                        <a:rPr lang="en-US" b="1" dirty="0" smtClean="0">
                          <a:solidFill>
                            <a:schemeClr val="bg2">
                              <a:lumMod val="75000"/>
                            </a:schemeClr>
                          </a:solidFill>
                          <a:latin typeface="Calibri" pitchFamily="34" charset="0"/>
                        </a:rPr>
                        <a:t>Command</a:t>
                      </a:r>
                      <a:br>
                        <a:rPr lang="en-US" b="1" dirty="0" smtClean="0">
                          <a:solidFill>
                            <a:schemeClr val="bg2">
                              <a:lumMod val="75000"/>
                            </a:schemeClr>
                          </a:solidFill>
                          <a:latin typeface="Calibri" pitchFamily="34" charset="0"/>
                        </a:rPr>
                      </a:br>
                      <a:r>
                        <a:rPr lang="en-US" b="1" dirty="0" smtClean="0">
                          <a:solidFill>
                            <a:schemeClr val="bg2">
                              <a:lumMod val="75000"/>
                            </a:schemeClr>
                          </a:solidFill>
                          <a:latin typeface="Calibri" pitchFamily="34" charset="0"/>
                        </a:rPr>
                        <a:t>Center DB</a:t>
                      </a:r>
                    </a:p>
                    <a:p>
                      <a:pPr algn="ctr"/>
                      <a:r>
                        <a:rPr lang="en-US" dirty="0" smtClean="0">
                          <a:latin typeface="Courier New" pitchFamily="49" charset="0"/>
                          <a:cs typeface="Courier New" pitchFamily="49" charset="0"/>
                        </a:rPr>
                        <a:t>(gpperfmon)</a:t>
                      </a:r>
                      <a:endParaRPr lang="en-US" b="1" dirty="0">
                        <a:solidFill>
                          <a:schemeClr val="bg2">
                            <a:lumMod val="75000"/>
                          </a:schemeClr>
                        </a:solidFill>
                        <a:latin typeface="Calibri" pitchFamily="34" charset="0"/>
                      </a:endParaRPr>
                    </a:p>
                  </p:txBody>
                </p:sp>
              </p:grpSp>
              <p:grpSp>
                <p:nvGrpSpPr>
                  <p:cNvPr id="50" name="Group 365"/>
                  <p:cNvGrpSpPr/>
                  <p:nvPr/>
                </p:nvGrpSpPr>
                <p:grpSpPr>
                  <a:xfrm>
                    <a:off x="5879747" y="2057400"/>
                    <a:ext cx="990600" cy="838200"/>
                    <a:chOff x="4114800" y="1676400"/>
                    <a:chExt cx="990600" cy="838200"/>
                  </a:xfrm>
                </p:grpSpPr>
                <p:grpSp>
                  <p:nvGrpSpPr>
                    <p:cNvPr id="51" name="Group 17"/>
                    <p:cNvGrpSpPr/>
                    <p:nvPr/>
                  </p:nvGrpSpPr>
                  <p:grpSpPr>
                    <a:xfrm>
                      <a:off x="4114800" y="1676400"/>
                      <a:ext cx="990600" cy="813439"/>
                      <a:chOff x="5943600" y="2362200"/>
                      <a:chExt cx="990600" cy="813439"/>
                    </a:xfrm>
                  </p:grpSpPr>
                  <p:pic>
                    <p:nvPicPr>
                      <p:cNvPr id="55" name="Picture 4" descr="C:\Documents and Settings\cantot\My Documents\Training\Supporting Materials\Icons\PNG files for PowerPoint\All Others\clouds-blue.png"/>
                      <p:cNvPicPr>
                        <a:picLocks noChangeAspect="1" noChangeArrowheads="1"/>
                      </p:cNvPicPr>
                      <p:nvPr/>
                    </p:nvPicPr>
                    <p:blipFill>
                      <a:blip r:embed="rId10" cstate="print"/>
                      <a:srcRect/>
                      <a:stretch>
                        <a:fillRect/>
                      </a:stretch>
                    </p:blipFill>
                    <p:spPr bwMode="auto">
                      <a:xfrm>
                        <a:off x="5943600" y="2362200"/>
                        <a:ext cx="990600" cy="813439"/>
                      </a:xfrm>
                      <a:prstGeom prst="rect">
                        <a:avLst/>
                      </a:prstGeom>
                      <a:noFill/>
                      <a:effectLst>
                        <a:outerShdw blurRad="63500" sx="102000" sy="102000" algn="ctr" rotWithShape="0">
                          <a:prstClr val="black">
                            <a:alpha val="40000"/>
                          </a:prstClr>
                        </a:outerShdw>
                      </a:effectLst>
                    </p:spPr>
                  </p:pic>
                  <p:sp>
                    <p:nvSpPr>
                      <p:cNvPr id="56" name="TextBox 55"/>
                      <p:cNvSpPr txBox="1"/>
                      <p:nvPr/>
                    </p:nvSpPr>
                    <p:spPr>
                      <a:xfrm>
                        <a:off x="6065144" y="2584253"/>
                        <a:ext cx="747512" cy="369332"/>
                      </a:xfrm>
                      <a:prstGeom prst="rect">
                        <a:avLst/>
                      </a:prstGeom>
                      <a:noFill/>
                    </p:spPr>
                    <p:txBody>
                      <a:bodyPr wrap="none" rtlCol="0">
                        <a:spAutoFit/>
                      </a:bodyPr>
                      <a:lstStyle/>
                      <a:p>
                        <a:r>
                          <a:rPr lang="en-US" b="1" dirty="0" smtClean="0">
                            <a:solidFill>
                              <a:schemeClr val="bg2">
                                <a:lumMod val="75000"/>
                              </a:schemeClr>
                            </a:solidFill>
                            <a:latin typeface="Calibri" pitchFamily="34" charset="0"/>
                          </a:rPr>
                          <a:t>Agent</a:t>
                        </a:r>
                        <a:endParaRPr lang="en-US" b="1" dirty="0">
                          <a:solidFill>
                            <a:schemeClr val="bg2">
                              <a:lumMod val="75000"/>
                            </a:schemeClr>
                          </a:solidFill>
                          <a:latin typeface="Calibri" pitchFamily="34" charset="0"/>
                        </a:endParaRPr>
                      </a:p>
                    </p:txBody>
                  </p:sp>
                </p:grpSp>
                <p:pic>
                  <p:nvPicPr>
                    <p:cNvPr id="54" name="Picture 5" descr="C:\Documents and Settings\cantot\My Documents\Training\Supporting Materials\Icons\PNG files for PowerPoint\All Others\Collapse Down.png"/>
                    <p:cNvPicPr>
                      <a:picLocks noChangeAspect="1" noChangeArrowheads="1"/>
                    </p:cNvPicPr>
                    <p:nvPr/>
                  </p:nvPicPr>
                  <p:blipFill>
                    <a:blip r:embed="rId11" cstate="print"/>
                    <a:srcRect/>
                    <a:stretch>
                      <a:fillRect/>
                    </a:stretch>
                  </p:blipFill>
                  <p:spPr bwMode="auto">
                    <a:xfrm>
                      <a:off x="4648200" y="2133600"/>
                      <a:ext cx="381000" cy="381000"/>
                    </a:xfrm>
                    <a:prstGeom prst="rect">
                      <a:avLst/>
                    </a:prstGeom>
                    <a:noFill/>
                  </p:spPr>
                </p:pic>
              </p:grpSp>
            </p:grpSp>
            <p:sp>
              <p:nvSpPr>
                <p:cNvPr id="45" name="AutoShape 39"/>
                <p:cNvSpPr>
                  <a:spLocks noChangeArrowheads="1"/>
                </p:cNvSpPr>
                <p:nvPr/>
              </p:nvSpPr>
              <p:spPr bwMode="gray">
                <a:xfrm>
                  <a:off x="723900" y="762000"/>
                  <a:ext cx="2362200" cy="381000"/>
                </a:xfrm>
                <a:prstGeom prst="homePlate">
                  <a:avLst>
                    <a:gd name="adj" fmla="val 0"/>
                  </a:avLst>
                </a:prstGeom>
                <a:ln w="12700">
                  <a:solidFill>
                    <a:schemeClr val="tx1">
                      <a:lumMod val="50000"/>
                      <a:lumOff val="50000"/>
                    </a:schemeClr>
                  </a:solidFill>
                  <a:headEnd/>
                  <a:tailEnd/>
                </a:ln>
                <a:effectLst>
                  <a:outerShdw blurRad="63500" sx="102000" sy="102000" algn="ctr"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wrap="none" lIns="91435" tIns="45718" rIns="91435" bIns="45718" anchor="ctr"/>
                <a:lstStyle/>
                <a:p>
                  <a:pPr algn="ctr" defTabSz="455613">
                    <a:defRPr/>
                  </a:pPr>
                  <a:r>
                    <a:rPr lang="en-US" sz="1400" b="1" dirty="0" smtClean="0">
                      <a:solidFill>
                        <a:schemeClr val="tx1"/>
                      </a:solidFill>
                      <a:latin typeface="Calibri" pitchFamily="34" charset="0"/>
                      <a:ea typeface="ＭＳ Ｐゴシック" pitchFamily="34" charset="-128"/>
                    </a:rPr>
                    <a:t>Enable the agents, install</a:t>
                  </a:r>
                  <a:br>
                    <a:rPr lang="en-US" sz="1400" b="1" dirty="0" smtClean="0">
                      <a:solidFill>
                        <a:schemeClr val="tx1"/>
                      </a:solidFill>
                      <a:latin typeface="Calibri" pitchFamily="34" charset="0"/>
                      <a:ea typeface="ＭＳ Ｐゴシック" pitchFamily="34" charset="-128"/>
                    </a:rPr>
                  </a:br>
                  <a:r>
                    <a:rPr lang="en-US" sz="1400" b="1" dirty="0" smtClean="0">
                      <a:solidFill>
                        <a:schemeClr val="tx1"/>
                      </a:solidFill>
                      <a:latin typeface="Calibri" pitchFamily="34" charset="0"/>
                      <a:ea typeface="ＭＳ Ｐゴシック" pitchFamily="34" charset="-128"/>
                    </a:rPr>
                    <a:t>the database, create the role</a:t>
                  </a:r>
                  <a:endParaRPr lang="en-US" sz="1400" b="1" dirty="0">
                    <a:solidFill>
                      <a:schemeClr val="tx1"/>
                    </a:solidFill>
                    <a:latin typeface="Calibri" pitchFamily="34" charset="0"/>
                    <a:ea typeface="ＭＳ Ｐゴシック" pitchFamily="34" charset="-128"/>
                  </a:endParaRPr>
                </a:p>
              </p:txBody>
            </p:sp>
            <p:grpSp>
              <p:nvGrpSpPr>
                <p:cNvPr id="52" name="Group 25"/>
                <p:cNvGrpSpPr/>
                <p:nvPr/>
              </p:nvGrpSpPr>
              <p:grpSpPr>
                <a:xfrm>
                  <a:off x="541276" y="798997"/>
                  <a:ext cx="287045" cy="369332"/>
                  <a:chOff x="7577051" y="1466913"/>
                  <a:chExt cx="287045" cy="369332"/>
                </a:xfrm>
              </p:grpSpPr>
              <p:sp>
                <p:nvSpPr>
                  <p:cNvPr id="47" name="Oval 46"/>
                  <p:cNvSpPr/>
                  <p:nvPr/>
                </p:nvSpPr>
                <p:spPr>
                  <a:xfrm>
                    <a:off x="7589776" y="1495306"/>
                    <a:ext cx="274320" cy="274320"/>
                  </a:xfrm>
                  <a:prstGeom prst="ellipse">
                    <a:avLst/>
                  </a:prstGeom>
                  <a:solidFill>
                    <a:schemeClr val="bg1"/>
                  </a:solidFill>
                  <a:ln w="9525">
                    <a:solidFill>
                      <a:schemeClr val="accent1">
                        <a:lumMod val="75000"/>
                      </a:schemeClr>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lnRef>
                  <a:fillRef idx="1">
                    <a:schemeClr val="lt1"/>
                  </a:fillRef>
                  <a:effectRef idx="0">
                    <a:schemeClr val="accent1"/>
                  </a:effectRef>
                  <a:fontRef idx="minor">
                    <a:schemeClr val="dk1"/>
                  </a:fontRef>
                </p:style>
                <p:txBody>
                  <a:bodyPr rtlCol="0" anchor="ctr"/>
                  <a:lstStyle/>
                  <a:p>
                    <a:pPr algn="ctr"/>
                    <a:endParaRPr lang="en-US" b="1" dirty="0">
                      <a:solidFill>
                        <a:schemeClr val="tx2">
                          <a:lumMod val="75000"/>
                        </a:schemeClr>
                      </a:solidFill>
                      <a:latin typeface="Calibri" pitchFamily="34" charset="0"/>
                    </a:endParaRPr>
                  </a:p>
                </p:txBody>
              </p:sp>
              <p:sp>
                <p:nvSpPr>
                  <p:cNvPr id="48" name="TextBox 47"/>
                  <p:cNvSpPr txBox="1"/>
                  <p:nvPr/>
                </p:nvSpPr>
                <p:spPr>
                  <a:xfrm>
                    <a:off x="7577051" y="1466913"/>
                    <a:ext cx="236706" cy="369332"/>
                  </a:xfrm>
                  <a:prstGeom prst="rect">
                    <a:avLst/>
                  </a:prstGeom>
                  <a:noFill/>
                </p:spPr>
                <p:txBody>
                  <a:bodyPr wrap="square" rtlCol="0">
                    <a:spAutoFit/>
                  </a:bodyPr>
                  <a:lstStyle/>
                  <a:p>
                    <a:r>
                      <a:rPr lang="en-US" b="1" dirty="0" smtClean="0">
                        <a:solidFill>
                          <a:schemeClr val="accent1">
                            <a:lumMod val="75000"/>
                          </a:schemeClr>
                        </a:solidFill>
                        <a:latin typeface="Calibri" pitchFamily="34" charset="0"/>
                      </a:rPr>
                      <a:t>1</a:t>
                    </a:r>
                    <a:endParaRPr lang="en-US" b="1" dirty="0">
                      <a:solidFill>
                        <a:schemeClr val="accent1">
                          <a:lumMod val="75000"/>
                        </a:schemeClr>
                      </a:solidFill>
                      <a:latin typeface="Calibri" pitchFamily="34" charset="0"/>
                    </a:endParaRPr>
                  </a:p>
                </p:txBody>
              </p:sp>
            </p:grpSp>
          </p:grpSp>
          <p:sp>
            <p:nvSpPr>
              <p:cNvPr id="43" name="TextBox 42"/>
              <p:cNvSpPr txBox="1"/>
              <p:nvPr/>
            </p:nvSpPr>
            <p:spPr>
              <a:xfrm>
                <a:off x="533400" y="2766903"/>
                <a:ext cx="873957" cy="646331"/>
              </a:xfrm>
              <a:prstGeom prst="rect">
                <a:avLst/>
              </a:prstGeom>
              <a:solidFill>
                <a:schemeClr val="bg1"/>
              </a:solidFill>
              <a:effectLst>
                <a:softEdge rad="127000"/>
              </a:effectLst>
            </p:spPr>
            <p:txBody>
              <a:bodyPr wrap="none" rtlCol="0">
                <a:spAutoFit/>
              </a:bodyPr>
              <a:lstStyle/>
              <a:p>
                <a:pPr algn="ctr"/>
                <a:r>
                  <a:rPr lang="en-US" b="1" dirty="0" smtClean="0">
                    <a:solidFill>
                      <a:schemeClr val="bg2">
                        <a:lumMod val="75000"/>
                      </a:schemeClr>
                    </a:solidFill>
                    <a:latin typeface="Courier New" pitchFamily="49" charset="0"/>
                    <a:cs typeface="Courier New" pitchFamily="49" charset="0"/>
                  </a:rPr>
                  <a:t>gpmon</a:t>
                </a:r>
                <a:br>
                  <a:rPr lang="en-US" b="1" dirty="0" smtClean="0">
                    <a:solidFill>
                      <a:schemeClr val="bg2">
                        <a:lumMod val="75000"/>
                      </a:schemeClr>
                    </a:solidFill>
                    <a:latin typeface="Courier New" pitchFamily="49" charset="0"/>
                    <a:cs typeface="Courier New" pitchFamily="49" charset="0"/>
                  </a:rPr>
                </a:br>
                <a:r>
                  <a:rPr lang="en-US" b="1" dirty="0" smtClean="0">
                    <a:solidFill>
                      <a:schemeClr val="bg2">
                        <a:lumMod val="75000"/>
                      </a:schemeClr>
                    </a:solidFill>
                    <a:latin typeface="Calibri" pitchFamily="34" charset="0"/>
                  </a:rPr>
                  <a:t>role</a:t>
                </a:r>
                <a:endParaRPr lang="en-US" b="1" dirty="0">
                  <a:solidFill>
                    <a:schemeClr val="bg2">
                      <a:lumMod val="75000"/>
                    </a:schemeClr>
                  </a:solidFill>
                  <a:latin typeface="Calibri" pitchFamily="34" charset="0"/>
                </a:endParaRPr>
              </a:p>
            </p:txBody>
          </p:sp>
        </p:grpSp>
        <p:grpSp>
          <p:nvGrpSpPr>
            <p:cNvPr id="53" name="Group 72"/>
            <p:cNvGrpSpPr/>
            <p:nvPr/>
          </p:nvGrpSpPr>
          <p:grpSpPr>
            <a:xfrm>
              <a:off x="517634" y="2286000"/>
              <a:ext cx="914400" cy="685800"/>
              <a:chOff x="2971800" y="2214563"/>
              <a:chExt cx="1399390" cy="1062037"/>
            </a:xfrm>
          </p:grpSpPr>
          <p:pic>
            <p:nvPicPr>
              <p:cNvPr id="40" name="Picture 3" descr="C:\Documents and Settings\cantot\My Documents\Training\Supporting Materials\Icons\PNG files for PowerPoint\People\_people2.png"/>
              <p:cNvPicPr>
                <a:picLocks noChangeAspect="1" noChangeArrowheads="1"/>
              </p:cNvPicPr>
              <p:nvPr/>
            </p:nvPicPr>
            <p:blipFill>
              <a:blip r:embed="rId12" cstate="print"/>
              <a:srcRect/>
              <a:stretch>
                <a:fillRect/>
              </a:stretch>
            </p:blipFill>
            <p:spPr bwMode="auto">
              <a:xfrm>
                <a:off x="2971800" y="2214563"/>
                <a:ext cx="1399390" cy="1062037"/>
              </a:xfrm>
              <a:prstGeom prst="rect">
                <a:avLst/>
              </a:prstGeom>
              <a:noFill/>
            </p:spPr>
          </p:pic>
          <p:pic>
            <p:nvPicPr>
              <p:cNvPr id="41" name="Picture 8" descr="C:\Documents and Settings\cantot\My Documents\Training\Supporting Materials\Icons\PNG files for PowerPoint\All Others\disc blue.png"/>
              <p:cNvPicPr>
                <a:picLocks noChangeAspect="1" noChangeArrowheads="1"/>
              </p:cNvPicPr>
              <p:nvPr/>
            </p:nvPicPr>
            <p:blipFill>
              <a:blip r:embed="rId7" cstate="print"/>
              <a:srcRect/>
              <a:stretch>
                <a:fillRect/>
              </a:stretch>
            </p:blipFill>
            <p:spPr bwMode="auto">
              <a:xfrm>
                <a:off x="3721686" y="2667000"/>
                <a:ext cx="348446" cy="381000"/>
              </a:xfrm>
              <a:prstGeom prst="rect">
                <a:avLst/>
              </a:prstGeom>
              <a:noFill/>
            </p:spPr>
          </p:pic>
        </p:grpSp>
      </p:grpSp>
      <p:cxnSp>
        <p:nvCxnSpPr>
          <p:cNvPr id="70" name="Elbow Connector 69"/>
          <p:cNvCxnSpPr>
            <a:stCxn id="72" idx="2"/>
            <a:endCxn id="74" idx="2"/>
          </p:cNvCxnSpPr>
          <p:nvPr/>
        </p:nvCxnSpPr>
        <p:spPr>
          <a:xfrm rot="16200000" flipH="1">
            <a:off x="2933700" y="2343660"/>
            <a:ext cx="12700" cy="3352800"/>
          </a:xfrm>
          <a:prstGeom prst="bentConnector3">
            <a:avLst>
              <a:gd name="adj1" fmla="val 5131348"/>
            </a:avLst>
          </a:prstGeom>
          <a:ln w="38100">
            <a:solidFill>
              <a:schemeClr val="tx2">
                <a:lumMod val="75000"/>
              </a:schemeClr>
            </a:solidFill>
            <a:headEnd type="triangle" w="med" len="med"/>
            <a:tailEnd type="triangl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72" name="Rectangle 71"/>
          <p:cNvSpPr/>
          <p:nvPr/>
        </p:nvSpPr>
        <p:spPr>
          <a:xfrm>
            <a:off x="838200" y="3867660"/>
            <a:ext cx="838200" cy="152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Rectangle 73"/>
          <p:cNvSpPr/>
          <p:nvPr/>
        </p:nvSpPr>
        <p:spPr>
          <a:xfrm>
            <a:off x="4191000" y="3867660"/>
            <a:ext cx="838200" cy="152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TextBox 77"/>
          <p:cNvSpPr txBox="1"/>
          <p:nvPr/>
        </p:nvSpPr>
        <p:spPr>
          <a:xfrm>
            <a:off x="1905000" y="4440333"/>
            <a:ext cx="2209800" cy="369332"/>
          </a:xfrm>
          <a:prstGeom prst="rect">
            <a:avLst/>
          </a:prstGeom>
          <a:solidFill>
            <a:schemeClr val="bg1"/>
          </a:solidFill>
          <a:effectLst>
            <a:softEdge rad="31750"/>
          </a:effectLst>
        </p:spPr>
        <p:txBody>
          <a:bodyPr wrap="square" rtlCol="0">
            <a:spAutoFit/>
          </a:bodyPr>
          <a:lstStyle/>
          <a:p>
            <a:pPr algn="ctr"/>
            <a:r>
              <a:rPr lang="en-US" b="1" dirty="0">
                <a:solidFill>
                  <a:schemeClr val="bg2">
                    <a:lumMod val="75000"/>
                  </a:schemeClr>
                </a:solidFill>
              </a:rPr>
              <a:t>gpperfmon_install</a:t>
            </a:r>
            <a:endParaRPr lang="en-US" dirty="0">
              <a:solidFill>
                <a:schemeClr val="bg2">
                  <a:lumMod val="75000"/>
                </a:schemeClr>
              </a:solidFill>
            </a:endParaRPr>
          </a:p>
        </p:txBody>
      </p:sp>
    </p:spTree>
    <p:custDataLst>
      <p:tags r:id="rId1"/>
    </p:custDataLst>
    <p:extLst>
      <p:ext uri="{BB962C8B-B14F-4D97-AF65-F5344CB8AC3E}">
        <p14:creationId xmlns:p14="http://schemas.microsoft.com/office/powerpoint/2010/main" val="1586719421"/>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p>
            <a:r>
              <a:rPr lang="en-US" dirty="0" smtClean="0"/>
              <a:t>Configuring the Standby Server</a:t>
            </a:r>
            <a:endParaRPr lang="en-US" dirty="0"/>
          </a:p>
        </p:txBody>
      </p:sp>
      <p:grpSp>
        <p:nvGrpSpPr>
          <p:cNvPr id="3" name="Group 63"/>
          <p:cNvGrpSpPr/>
          <p:nvPr/>
        </p:nvGrpSpPr>
        <p:grpSpPr>
          <a:xfrm>
            <a:off x="2995397" y="1022770"/>
            <a:ext cx="3037539" cy="3021181"/>
            <a:chOff x="4963461" y="713096"/>
            <a:chExt cx="3037539" cy="2563504"/>
          </a:xfrm>
        </p:grpSpPr>
        <p:grpSp>
          <p:nvGrpSpPr>
            <p:cNvPr id="4" name="Group 26"/>
            <p:cNvGrpSpPr/>
            <p:nvPr/>
          </p:nvGrpSpPr>
          <p:grpSpPr>
            <a:xfrm>
              <a:off x="5105400" y="914400"/>
              <a:ext cx="2895600" cy="2362200"/>
              <a:chOff x="1295400" y="2362200"/>
              <a:chExt cx="2895600" cy="2362200"/>
            </a:xfrm>
          </p:grpSpPr>
          <p:sp>
            <p:nvSpPr>
              <p:cNvPr id="9" name="Rounded Rectangle 8"/>
              <p:cNvSpPr/>
              <p:nvPr/>
            </p:nvSpPr>
            <p:spPr>
              <a:xfrm>
                <a:off x="1295400" y="2362200"/>
                <a:ext cx="2895600" cy="2362200"/>
              </a:xfrm>
              <a:prstGeom prst="roundRect">
                <a:avLst>
                  <a:gd name="adj" fmla="val 5112"/>
                </a:avLst>
              </a:prstGeom>
              <a:solidFill>
                <a:schemeClr val="accent1">
                  <a:lumMod val="20000"/>
                  <a:lumOff val="80000"/>
                </a:schemeClr>
              </a:solidFill>
              <a:ln>
                <a:solidFill>
                  <a:schemeClr val="bg2">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 name="Group 315"/>
              <p:cNvGrpSpPr/>
              <p:nvPr/>
            </p:nvGrpSpPr>
            <p:grpSpPr>
              <a:xfrm>
                <a:off x="2667000" y="3276600"/>
                <a:ext cx="1240789" cy="1255931"/>
                <a:chOff x="3200400" y="2209800"/>
                <a:chExt cx="1240789" cy="1255931"/>
              </a:xfrm>
            </p:grpSpPr>
            <p:sp>
              <p:nvSpPr>
                <p:cNvPr id="16" name="TextBox 9"/>
                <p:cNvSpPr txBox="1"/>
                <p:nvPr/>
              </p:nvSpPr>
              <p:spPr>
                <a:xfrm>
                  <a:off x="3200400" y="2819400"/>
                  <a:ext cx="1240789" cy="646331"/>
                </a:xfrm>
                <a:prstGeom prst="rect">
                  <a:avLst/>
                </a:prstGeom>
                <a:solidFill>
                  <a:schemeClr val="bg1"/>
                </a:solidFill>
                <a:effectLst>
                  <a:softEdge rad="127000"/>
                </a:effectLst>
              </p:spPr>
              <p:txBody>
                <a:bodyPr wrap="none" rtlCol="0">
                  <a:spAutoFit/>
                </a:bodyPr>
                <a:lstStyle/>
                <a:p>
                  <a:pPr algn="ctr"/>
                  <a:r>
                    <a:rPr lang="en-US" b="1" dirty="0" smtClean="0">
                      <a:solidFill>
                        <a:schemeClr val="bg2">
                          <a:lumMod val="75000"/>
                        </a:schemeClr>
                      </a:solidFill>
                      <a:latin typeface="Calibri" pitchFamily="34" charset="0"/>
                    </a:rPr>
                    <a:t>lighttpd</a:t>
                  </a:r>
                  <a:br>
                    <a:rPr lang="en-US" b="1" dirty="0" smtClean="0">
                      <a:solidFill>
                        <a:schemeClr val="bg2">
                          <a:lumMod val="75000"/>
                        </a:schemeClr>
                      </a:solidFill>
                      <a:latin typeface="Calibri" pitchFamily="34" charset="0"/>
                    </a:rPr>
                  </a:br>
                  <a:r>
                    <a:rPr lang="en-US" b="1" dirty="0" smtClean="0">
                      <a:solidFill>
                        <a:schemeClr val="bg2">
                          <a:lumMod val="75000"/>
                        </a:schemeClr>
                      </a:solidFill>
                      <a:latin typeface="Calibri" pitchFamily="34" charset="0"/>
                    </a:rPr>
                    <a:t>web server</a:t>
                  </a:r>
                  <a:endParaRPr lang="en-US" b="1" dirty="0">
                    <a:solidFill>
                      <a:schemeClr val="bg2">
                        <a:lumMod val="75000"/>
                      </a:schemeClr>
                    </a:solidFill>
                    <a:latin typeface="Calibri" pitchFamily="34" charset="0"/>
                  </a:endParaRPr>
                </a:p>
              </p:txBody>
            </p:sp>
            <p:pic>
              <p:nvPicPr>
                <p:cNvPr id="17" name="Picture 9" descr="C:\Documents and Settings\cantot\My Documents\Training\Supporting Materials\Icons\PNG files for PowerPoint\All Others\Connected.png"/>
                <p:cNvPicPr>
                  <a:picLocks noChangeAspect="1" noChangeArrowheads="1"/>
                </p:cNvPicPr>
                <p:nvPr/>
              </p:nvPicPr>
              <p:blipFill>
                <a:blip r:embed="rId4" cstate="print"/>
                <a:srcRect/>
                <a:stretch>
                  <a:fillRect/>
                </a:stretch>
              </p:blipFill>
              <p:spPr bwMode="auto">
                <a:xfrm>
                  <a:off x="3439794" y="2209800"/>
                  <a:ext cx="762000" cy="762000"/>
                </a:xfrm>
                <a:prstGeom prst="rect">
                  <a:avLst/>
                </a:prstGeom>
                <a:noFill/>
              </p:spPr>
            </p:pic>
          </p:grpSp>
          <p:grpSp>
            <p:nvGrpSpPr>
              <p:cNvPr id="11" name="Group 318"/>
              <p:cNvGrpSpPr/>
              <p:nvPr/>
            </p:nvGrpSpPr>
            <p:grpSpPr>
              <a:xfrm>
                <a:off x="1447800" y="2667000"/>
                <a:ext cx="1173788" cy="1131332"/>
                <a:chOff x="57151" y="1219200"/>
                <a:chExt cx="1173788" cy="1131332"/>
              </a:xfrm>
            </p:grpSpPr>
            <p:grpSp>
              <p:nvGrpSpPr>
                <p:cNvPr id="12" name="Group 9"/>
                <p:cNvGrpSpPr/>
                <p:nvPr/>
              </p:nvGrpSpPr>
              <p:grpSpPr>
                <a:xfrm>
                  <a:off x="57151" y="1219200"/>
                  <a:ext cx="1173788" cy="819150"/>
                  <a:chOff x="1016002" y="984250"/>
                  <a:chExt cx="1173788" cy="819150"/>
                </a:xfrm>
              </p:grpSpPr>
              <p:pic>
                <p:nvPicPr>
                  <p:cNvPr id="14" name="Picture 2" descr="C:\Documents and Settings\cantot\My Documents\Training\Supporting Materials\Icons\PNG files for PowerPoint\All Others\Laptop.png"/>
                  <p:cNvPicPr>
                    <a:picLocks noChangeAspect="1" noChangeArrowheads="1"/>
                  </p:cNvPicPr>
                  <p:nvPr/>
                </p:nvPicPr>
                <p:blipFill>
                  <a:blip r:embed="rId5" cstate="print"/>
                  <a:srcRect/>
                  <a:stretch>
                    <a:fillRect/>
                  </a:stretch>
                </p:blipFill>
                <p:spPr bwMode="auto">
                  <a:xfrm>
                    <a:off x="1016002" y="984250"/>
                    <a:ext cx="1173788" cy="819150"/>
                  </a:xfrm>
                  <a:prstGeom prst="rect">
                    <a:avLst/>
                  </a:prstGeom>
                  <a:noFill/>
                </p:spPr>
              </p:pic>
              <p:pic>
                <p:nvPicPr>
                  <p:cNvPr id="15" name="Picture 4"/>
                  <p:cNvPicPr>
                    <a:picLocks noChangeAspect="1" noChangeArrowheads="1"/>
                  </p:cNvPicPr>
                  <p:nvPr/>
                </p:nvPicPr>
                <p:blipFill>
                  <a:blip r:embed="rId6" cstate="print"/>
                  <a:srcRect/>
                  <a:stretch>
                    <a:fillRect/>
                  </a:stretch>
                </p:blipFill>
                <p:spPr bwMode="auto">
                  <a:xfrm>
                    <a:off x="1222890" y="1024233"/>
                    <a:ext cx="777240" cy="505314"/>
                  </a:xfrm>
                  <a:prstGeom prst="rect">
                    <a:avLst/>
                  </a:prstGeom>
                  <a:noFill/>
                  <a:ln w="3175">
                    <a:noFill/>
                    <a:miter lim="800000"/>
                    <a:headEnd/>
                    <a:tailEnd/>
                  </a:ln>
                  <a:effectLst>
                    <a:outerShdw blurRad="63500" sx="102000" sy="102000" algn="ctr" rotWithShape="0">
                      <a:prstClr val="black">
                        <a:alpha val="40000"/>
                      </a:prstClr>
                    </a:outerShdw>
                  </a:effectLst>
                </p:spPr>
              </p:pic>
            </p:grpSp>
            <p:sp>
              <p:nvSpPr>
                <p:cNvPr id="13" name="TextBox 12"/>
                <p:cNvSpPr txBox="1"/>
                <p:nvPr/>
              </p:nvSpPr>
              <p:spPr>
                <a:xfrm>
                  <a:off x="190500" y="1981200"/>
                  <a:ext cx="939681" cy="369332"/>
                </a:xfrm>
                <a:prstGeom prst="rect">
                  <a:avLst/>
                </a:prstGeom>
                <a:solidFill>
                  <a:schemeClr val="bg1"/>
                </a:solidFill>
                <a:effectLst>
                  <a:softEdge rad="63500"/>
                </a:effectLst>
              </p:spPr>
              <p:txBody>
                <a:bodyPr wrap="none" rtlCol="0">
                  <a:spAutoFit/>
                </a:bodyPr>
                <a:lstStyle/>
                <a:p>
                  <a:r>
                    <a:rPr lang="en-US" b="1" dirty="0" smtClean="0">
                      <a:solidFill>
                        <a:schemeClr val="bg2">
                          <a:lumMod val="75000"/>
                        </a:schemeClr>
                      </a:solidFill>
                      <a:latin typeface="Calibri" pitchFamily="34" charset="0"/>
                    </a:rPr>
                    <a:t>Console</a:t>
                  </a:r>
                  <a:endParaRPr lang="en-US" b="1" dirty="0">
                    <a:solidFill>
                      <a:schemeClr val="bg2">
                        <a:lumMod val="75000"/>
                      </a:schemeClr>
                    </a:solidFill>
                    <a:latin typeface="Calibri" pitchFamily="34" charset="0"/>
                  </a:endParaRPr>
                </a:p>
              </p:txBody>
            </p:sp>
          </p:grpSp>
        </p:grpSp>
        <p:sp>
          <p:nvSpPr>
            <p:cNvPr id="5" name="AutoShape 39"/>
            <p:cNvSpPr>
              <a:spLocks noChangeArrowheads="1"/>
            </p:cNvSpPr>
            <p:nvPr/>
          </p:nvSpPr>
          <p:spPr bwMode="gray">
            <a:xfrm>
              <a:off x="5219700" y="713096"/>
              <a:ext cx="2667000" cy="381000"/>
            </a:xfrm>
            <a:prstGeom prst="homePlate">
              <a:avLst>
                <a:gd name="adj" fmla="val 0"/>
              </a:avLst>
            </a:prstGeom>
            <a:ln w="12700">
              <a:solidFill>
                <a:schemeClr val="tx1">
                  <a:lumMod val="50000"/>
                  <a:lumOff val="50000"/>
                </a:schemeClr>
              </a:solidFill>
              <a:headEnd/>
              <a:tailEnd/>
            </a:ln>
            <a:effectLst>
              <a:outerShdw blurRad="63500" sx="102000" sy="102000" algn="ctr"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wrap="none" lIns="91435" tIns="45718" rIns="91435" bIns="45718" anchor="ctr"/>
            <a:lstStyle/>
            <a:p>
              <a:pPr algn="ctr" defTabSz="455613">
                <a:defRPr/>
              </a:pPr>
              <a:r>
                <a:rPr lang="en-US" sz="1400" b="1" dirty="0" smtClean="0">
                  <a:solidFill>
                    <a:schemeClr val="tx1"/>
                  </a:solidFill>
                  <a:latin typeface="Calibri" pitchFamily="34" charset="0"/>
                  <a:ea typeface="ＭＳ Ｐゴシック" pitchFamily="34" charset="-128"/>
                </a:rPr>
                <a:t>If necessary, install and configure </a:t>
              </a:r>
              <a:br>
                <a:rPr lang="en-US" sz="1400" b="1" dirty="0" smtClean="0">
                  <a:solidFill>
                    <a:schemeClr val="tx1"/>
                  </a:solidFill>
                  <a:latin typeface="Calibri" pitchFamily="34" charset="0"/>
                  <a:ea typeface="ＭＳ Ｐゴシック" pitchFamily="34" charset="-128"/>
                </a:rPr>
              </a:br>
              <a:r>
                <a:rPr lang="en-US" sz="1400" b="1" dirty="0" smtClean="0">
                  <a:solidFill>
                    <a:schemeClr val="tx1"/>
                  </a:solidFill>
                  <a:latin typeface="Calibri" pitchFamily="34" charset="0"/>
                  <a:ea typeface="ＭＳ Ｐゴシック" pitchFamily="34" charset="-128"/>
                </a:rPr>
                <a:t>the</a:t>
              </a:r>
              <a:r>
                <a:rPr lang="en-US" sz="1400" b="1" dirty="0">
                  <a:solidFill>
                    <a:schemeClr val="tx1"/>
                  </a:solidFill>
                  <a:latin typeface="Calibri" pitchFamily="34" charset="0"/>
                  <a:ea typeface="ＭＳ Ｐゴシック" pitchFamily="34" charset="-128"/>
                </a:rPr>
                <a:t> </a:t>
              </a:r>
              <a:r>
                <a:rPr lang="en-US" sz="1400" b="1" dirty="0" smtClean="0">
                  <a:solidFill>
                    <a:schemeClr val="tx1"/>
                  </a:solidFill>
                  <a:latin typeface="Calibri" pitchFamily="34" charset="0"/>
                  <a:ea typeface="ＭＳ Ｐゴシック" pitchFamily="34" charset="-128"/>
                </a:rPr>
                <a:t>Command Center Console</a:t>
              </a:r>
              <a:endParaRPr lang="en-US" sz="1400" b="1" dirty="0">
                <a:solidFill>
                  <a:schemeClr val="tx1"/>
                </a:solidFill>
                <a:latin typeface="Calibri" pitchFamily="34" charset="0"/>
                <a:ea typeface="ＭＳ Ｐゴシック" pitchFamily="34" charset="-128"/>
              </a:endParaRPr>
            </a:p>
          </p:txBody>
        </p:sp>
        <p:grpSp>
          <p:nvGrpSpPr>
            <p:cNvPr id="6" name="Group 25"/>
            <p:cNvGrpSpPr/>
            <p:nvPr/>
          </p:nvGrpSpPr>
          <p:grpSpPr>
            <a:xfrm>
              <a:off x="4963461" y="746256"/>
              <a:ext cx="539370" cy="313382"/>
              <a:chOff x="7638081" y="1476724"/>
              <a:chExt cx="539370" cy="313382"/>
            </a:xfrm>
          </p:grpSpPr>
          <p:sp>
            <p:nvSpPr>
              <p:cNvPr id="7" name="Oval 6"/>
              <p:cNvSpPr/>
              <p:nvPr/>
            </p:nvSpPr>
            <p:spPr>
              <a:xfrm>
                <a:off x="7691750" y="1495306"/>
                <a:ext cx="274320" cy="274320"/>
              </a:xfrm>
              <a:prstGeom prst="ellipse">
                <a:avLst/>
              </a:prstGeom>
              <a:solidFill>
                <a:schemeClr val="bg1"/>
              </a:solidFill>
              <a:ln w="9525">
                <a:solidFill>
                  <a:schemeClr val="accent1">
                    <a:lumMod val="75000"/>
                  </a:schemeClr>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lnRef>
              <a:fillRef idx="1">
                <a:schemeClr val="lt1"/>
              </a:fillRef>
              <a:effectRef idx="0">
                <a:schemeClr val="accent1"/>
              </a:effectRef>
              <a:fontRef idx="minor">
                <a:schemeClr val="dk1"/>
              </a:fontRef>
            </p:style>
            <p:txBody>
              <a:bodyPr rtlCol="0" anchor="ctr"/>
              <a:lstStyle/>
              <a:p>
                <a:pPr algn="ctr"/>
                <a:endParaRPr lang="en-US" b="1" dirty="0">
                  <a:solidFill>
                    <a:schemeClr val="tx2">
                      <a:lumMod val="75000"/>
                    </a:schemeClr>
                  </a:solidFill>
                  <a:latin typeface="Calibri" pitchFamily="34" charset="0"/>
                </a:endParaRPr>
              </a:p>
            </p:txBody>
          </p:sp>
          <p:sp>
            <p:nvSpPr>
              <p:cNvPr id="8" name="TextBox 7"/>
              <p:cNvSpPr txBox="1"/>
              <p:nvPr/>
            </p:nvSpPr>
            <p:spPr>
              <a:xfrm>
                <a:off x="7638081" y="1476724"/>
                <a:ext cx="539370" cy="313382"/>
              </a:xfrm>
              <a:prstGeom prst="rect">
                <a:avLst/>
              </a:prstGeom>
              <a:noFill/>
            </p:spPr>
            <p:txBody>
              <a:bodyPr wrap="square" rtlCol="0">
                <a:spAutoFit/>
              </a:bodyPr>
              <a:lstStyle/>
              <a:p>
                <a:r>
                  <a:rPr lang="en-US" b="1" dirty="0" smtClean="0">
                    <a:solidFill>
                      <a:schemeClr val="accent1">
                        <a:lumMod val="75000"/>
                      </a:schemeClr>
                    </a:solidFill>
                    <a:latin typeface="Calibri" pitchFamily="34" charset="0"/>
                  </a:rPr>
                  <a:t>2a</a:t>
                </a:r>
                <a:endParaRPr lang="en-US" b="1" dirty="0">
                  <a:solidFill>
                    <a:schemeClr val="accent1">
                      <a:lumMod val="75000"/>
                    </a:schemeClr>
                  </a:solidFill>
                  <a:latin typeface="Calibri" pitchFamily="34" charset="0"/>
                </a:endParaRPr>
              </a:p>
            </p:txBody>
          </p:sp>
        </p:grpSp>
      </p:grpSp>
      <p:sp>
        <p:nvSpPr>
          <p:cNvPr id="61" name="Rectangle 60"/>
          <p:cNvSpPr/>
          <p:nvPr/>
        </p:nvSpPr>
        <p:spPr>
          <a:xfrm>
            <a:off x="838200" y="3867660"/>
            <a:ext cx="838200" cy="152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Rectangle 61"/>
          <p:cNvSpPr/>
          <p:nvPr/>
        </p:nvSpPr>
        <p:spPr>
          <a:xfrm>
            <a:off x="4191000" y="3867660"/>
            <a:ext cx="838200" cy="152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3" name="Group 63"/>
          <p:cNvGrpSpPr/>
          <p:nvPr/>
        </p:nvGrpSpPr>
        <p:grpSpPr>
          <a:xfrm>
            <a:off x="2983636" y="4175928"/>
            <a:ext cx="3051188" cy="2202342"/>
            <a:chOff x="4949812" y="1407896"/>
            <a:chExt cx="3051188" cy="1868704"/>
          </a:xfrm>
        </p:grpSpPr>
        <p:grpSp>
          <p:nvGrpSpPr>
            <p:cNvPr id="64" name="Group 26"/>
            <p:cNvGrpSpPr/>
            <p:nvPr/>
          </p:nvGrpSpPr>
          <p:grpSpPr>
            <a:xfrm>
              <a:off x="5105400" y="1628775"/>
              <a:ext cx="2895600" cy="1647825"/>
              <a:chOff x="1295400" y="3076575"/>
              <a:chExt cx="2895600" cy="1647825"/>
            </a:xfrm>
          </p:grpSpPr>
          <p:sp>
            <p:nvSpPr>
              <p:cNvPr id="69" name="Rounded Rectangle 68"/>
              <p:cNvSpPr/>
              <p:nvPr/>
            </p:nvSpPr>
            <p:spPr>
              <a:xfrm>
                <a:off x="1295400" y="3076575"/>
                <a:ext cx="2895600" cy="1647825"/>
              </a:xfrm>
              <a:prstGeom prst="roundRect">
                <a:avLst>
                  <a:gd name="adj" fmla="val 5112"/>
                </a:avLst>
              </a:prstGeom>
              <a:solidFill>
                <a:schemeClr val="accent1">
                  <a:lumMod val="20000"/>
                  <a:lumOff val="80000"/>
                </a:schemeClr>
              </a:solidFill>
              <a:ln>
                <a:solidFill>
                  <a:schemeClr val="bg2">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70" name="Group 315"/>
              <p:cNvGrpSpPr/>
              <p:nvPr/>
            </p:nvGrpSpPr>
            <p:grpSpPr>
              <a:xfrm>
                <a:off x="2667000" y="3276600"/>
                <a:ext cx="1240789" cy="1255931"/>
                <a:chOff x="3200400" y="2209800"/>
                <a:chExt cx="1240789" cy="1255931"/>
              </a:xfrm>
            </p:grpSpPr>
            <p:sp>
              <p:nvSpPr>
                <p:cNvPr id="76" name="TextBox 9"/>
                <p:cNvSpPr txBox="1"/>
                <p:nvPr/>
              </p:nvSpPr>
              <p:spPr>
                <a:xfrm>
                  <a:off x="3200400" y="2819400"/>
                  <a:ext cx="1240789" cy="646331"/>
                </a:xfrm>
                <a:prstGeom prst="rect">
                  <a:avLst/>
                </a:prstGeom>
                <a:solidFill>
                  <a:schemeClr val="bg1"/>
                </a:solidFill>
                <a:effectLst>
                  <a:softEdge rad="127000"/>
                </a:effectLst>
              </p:spPr>
              <p:txBody>
                <a:bodyPr wrap="none" rtlCol="0">
                  <a:spAutoFit/>
                </a:bodyPr>
                <a:lstStyle/>
                <a:p>
                  <a:pPr algn="ctr"/>
                  <a:r>
                    <a:rPr lang="en-US" b="1" dirty="0" smtClean="0">
                      <a:solidFill>
                        <a:schemeClr val="bg2">
                          <a:lumMod val="75000"/>
                        </a:schemeClr>
                      </a:solidFill>
                      <a:latin typeface="Calibri" pitchFamily="34" charset="0"/>
                    </a:rPr>
                    <a:t>lighttpd</a:t>
                  </a:r>
                  <a:br>
                    <a:rPr lang="en-US" b="1" dirty="0" smtClean="0">
                      <a:solidFill>
                        <a:schemeClr val="bg2">
                          <a:lumMod val="75000"/>
                        </a:schemeClr>
                      </a:solidFill>
                      <a:latin typeface="Calibri" pitchFamily="34" charset="0"/>
                    </a:rPr>
                  </a:br>
                  <a:r>
                    <a:rPr lang="en-US" b="1" dirty="0" smtClean="0">
                      <a:solidFill>
                        <a:schemeClr val="bg2">
                          <a:lumMod val="75000"/>
                        </a:schemeClr>
                      </a:solidFill>
                      <a:latin typeface="Calibri" pitchFamily="34" charset="0"/>
                    </a:rPr>
                    <a:t>web server</a:t>
                  </a:r>
                  <a:endParaRPr lang="en-US" b="1" dirty="0">
                    <a:solidFill>
                      <a:schemeClr val="bg2">
                        <a:lumMod val="75000"/>
                      </a:schemeClr>
                    </a:solidFill>
                    <a:latin typeface="Calibri" pitchFamily="34" charset="0"/>
                  </a:endParaRPr>
                </a:p>
              </p:txBody>
            </p:sp>
            <p:pic>
              <p:nvPicPr>
                <p:cNvPr id="77" name="Picture 9" descr="C:\Documents and Settings\cantot\My Documents\Training\Supporting Materials\Icons\PNG files for PowerPoint\All Others\Connected.png"/>
                <p:cNvPicPr>
                  <a:picLocks noChangeAspect="1" noChangeArrowheads="1"/>
                </p:cNvPicPr>
                <p:nvPr/>
              </p:nvPicPr>
              <p:blipFill>
                <a:blip r:embed="rId4" cstate="print"/>
                <a:srcRect/>
                <a:stretch>
                  <a:fillRect/>
                </a:stretch>
              </p:blipFill>
              <p:spPr bwMode="auto">
                <a:xfrm>
                  <a:off x="3439794" y="2209800"/>
                  <a:ext cx="762000" cy="762000"/>
                </a:xfrm>
                <a:prstGeom prst="rect">
                  <a:avLst/>
                </a:prstGeom>
                <a:noFill/>
              </p:spPr>
            </p:pic>
          </p:grpSp>
          <p:grpSp>
            <p:nvGrpSpPr>
              <p:cNvPr id="71" name="Group 318"/>
              <p:cNvGrpSpPr/>
              <p:nvPr/>
            </p:nvGrpSpPr>
            <p:grpSpPr>
              <a:xfrm>
                <a:off x="1447800" y="3292337"/>
                <a:ext cx="1173788" cy="1131331"/>
                <a:chOff x="57151" y="1844537"/>
                <a:chExt cx="1173788" cy="1131331"/>
              </a:xfrm>
            </p:grpSpPr>
            <p:grpSp>
              <p:nvGrpSpPr>
                <p:cNvPr id="72" name="Group 9"/>
                <p:cNvGrpSpPr/>
                <p:nvPr/>
              </p:nvGrpSpPr>
              <p:grpSpPr>
                <a:xfrm>
                  <a:off x="57151" y="1844537"/>
                  <a:ext cx="1173788" cy="819150"/>
                  <a:chOff x="1016002" y="1609587"/>
                  <a:chExt cx="1173788" cy="819150"/>
                </a:xfrm>
              </p:grpSpPr>
              <p:pic>
                <p:nvPicPr>
                  <p:cNvPr id="74" name="Picture 2" descr="C:\Documents and Settings\cantot\My Documents\Training\Supporting Materials\Icons\PNG files for PowerPoint\All Others\Laptop.png"/>
                  <p:cNvPicPr>
                    <a:picLocks noChangeAspect="1" noChangeArrowheads="1"/>
                  </p:cNvPicPr>
                  <p:nvPr/>
                </p:nvPicPr>
                <p:blipFill>
                  <a:blip r:embed="rId5" cstate="print"/>
                  <a:srcRect/>
                  <a:stretch>
                    <a:fillRect/>
                  </a:stretch>
                </p:blipFill>
                <p:spPr bwMode="auto">
                  <a:xfrm>
                    <a:off x="1016002" y="1609587"/>
                    <a:ext cx="1173788" cy="819150"/>
                  </a:xfrm>
                  <a:prstGeom prst="rect">
                    <a:avLst/>
                  </a:prstGeom>
                  <a:noFill/>
                </p:spPr>
              </p:pic>
              <p:pic>
                <p:nvPicPr>
                  <p:cNvPr id="75" name="Picture 4"/>
                  <p:cNvPicPr>
                    <a:picLocks noChangeAspect="1" noChangeArrowheads="1"/>
                  </p:cNvPicPr>
                  <p:nvPr/>
                </p:nvPicPr>
                <p:blipFill>
                  <a:blip r:embed="rId6" cstate="print"/>
                  <a:srcRect/>
                  <a:stretch>
                    <a:fillRect/>
                  </a:stretch>
                </p:blipFill>
                <p:spPr bwMode="auto">
                  <a:xfrm>
                    <a:off x="1222890" y="1661135"/>
                    <a:ext cx="777240" cy="505314"/>
                  </a:xfrm>
                  <a:prstGeom prst="rect">
                    <a:avLst/>
                  </a:prstGeom>
                  <a:noFill/>
                  <a:ln w="3175">
                    <a:noFill/>
                    <a:miter lim="800000"/>
                    <a:headEnd/>
                    <a:tailEnd/>
                  </a:ln>
                  <a:effectLst>
                    <a:outerShdw blurRad="63500" sx="102000" sy="102000" algn="ctr" rotWithShape="0">
                      <a:prstClr val="black">
                        <a:alpha val="40000"/>
                      </a:prstClr>
                    </a:outerShdw>
                  </a:effectLst>
                </p:spPr>
              </p:pic>
            </p:grpSp>
            <p:sp>
              <p:nvSpPr>
                <p:cNvPr id="73" name="TextBox 72"/>
                <p:cNvSpPr txBox="1"/>
                <p:nvPr/>
              </p:nvSpPr>
              <p:spPr>
                <a:xfrm>
                  <a:off x="190500" y="2606536"/>
                  <a:ext cx="939681" cy="369332"/>
                </a:xfrm>
                <a:prstGeom prst="rect">
                  <a:avLst/>
                </a:prstGeom>
                <a:solidFill>
                  <a:schemeClr val="bg1"/>
                </a:solidFill>
                <a:effectLst>
                  <a:softEdge rad="63500"/>
                </a:effectLst>
              </p:spPr>
              <p:txBody>
                <a:bodyPr wrap="none" rtlCol="0">
                  <a:spAutoFit/>
                </a:bodyPr>
                <a:lstStyle/>
                <a:p>
                  <a:r>
                    <a:rPr lang="en-US" b="1" dirty="0" smtClean="0">
                      <a:solidFill>
                        <a:schemeClr val="bg2">
                          <a:lumMod val="75000"/>
                        </a:schemeClr>
                      </a:solidFill>
                      <a:latin typeface="Calibri" pitchFamily="34" charset="0"/>
                    </a:rPr>
                    <a:t>Console</a:t>
                  </a:r>
                  <a:endParaRPr lang="en-US" b="1" dirty="0">
                    <a:solidFill>
                      <a:schemeClr val="bg2">
                        <a:lumMod val="75000"/>
                      </a:schemeClr>
                    </a:solidFill>
                    <a:latin typeface="Calibri" pitchFamily="34" charset="0"/>
                  </a:endParaRPr>
                </a:p>
              </p:txBody>
            </p:sp>
          </p:grpSp>
        </p:grpSp>
        <p:sp>
          <p:nvSpPr>
            <p:cNvPr id="65" name="AutoShape 39"/>
            <p:cNvSpPr>
              <a:spLocks noChangeArrowheads="1"/>
            </p:cNvSpPr>
            <p:nvPr/>
          </p:nvSpPr>
          <p:spPr bwMode="gray">
            <a:xfrm>
              <a:off x="5219700" y="1407896"/>
              <a:ext cx="2667000" cy="381000"/>
            </a:xfrm>
            <a:prstGeom prst="homePlate">
              <a:avLst>
                <a:gd name="adj" fmla="val 0"/>
              </a:avLst>
            </a:prstGeom>
            <a:ln w="12700">
              <a:solidFill>
                <a:schemeClr val="tx1">
                  <a:lumMod val="50000"/>
                  <a:lumOff val="50000"/>
                </a:schemeClr>
              </a:solidFill>
              <a:headEnd/>
              <a:tailEnd/>
            </a:ln>
            <a:effectLst>
              <a:outerShdw blurRad="63500" sx="102000" sy="102000" algn="ctr"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wrap="none" lIns="91435" tIns="45718" rIns="91435" bIns="45718" anchor="ctr"/>
            <a:lstStyle/>
            <a:p>
              <a:pPr algn="ctr" defTabSz="455613">
                <a:defRPr/>
              </a:pPr>
              <a:r>
                <a:rPr lang="en-US" sz="1400" b="1" dirty="0" smtClean="0">
                  <a:solidFill>
                    <a:schemeClr val="tx1"/>
                  </a:solidFill>
                  <a:latin typeface="Calibri" pitchFamily="34" charset="0"/>
                  <a:ea typeface="ＭＳ Ｐゴシック" pitchFamily="34" charset="-128"/>
                </a:rPr>
                <a:t>Install binaries to the </a:t>
              </a:r>
              <a:br>
                <a:rPr lang="en-US" sz="1400" b="1" dirty="0" smtClean="0">
                  <a:solidFill>
                    <a:schemeClr val="tx1"/>
                  </a:solidFill>
                  <a:latin typeface="Calibri" pitchFamily="34" charset="0"/>
                  <a:ea typeface="ＭＳ Ｐゴシック" pitchFamily="34" charset="-128"/>
                </a:rPr>
              </a:br>
              <a:r>
                <a:rPr lang="en-US" sz="1400" b="1" dirty="0" smtClean="0">
                  <a:solidFill>
                    <a:schemeClr val="tx1"/>
                  </a:solidFill>
                  <a:latin typeface="Calibri" pitchFamily="34" charset="0"/>
                  <a:ea typeface="ＭＳ Ｐゴシック" pitchFamily="34" charset="-128"/>
                </a:rPr>
                <a:t>standby server</a:t>
              </a:r>
              <a:endParaRPr lang="en-US" sz="1400" b="1" dirty="0">
                <a:solidFill>
                  <a:schemeClr val="tx1"/>
                </a:solidFill>
                <a:latin typeface="Calibri" pitchFamily="34" charset="0"/>
                <a:ea typeface="ＭＳ Ｐゴシック" pitchFamily="34" charset="-128"/>
              </a:endParaRPr>
            </a:p>
          </p:txBody>
        </p:sp>
        <p:grpSp>
          <p:nvGrpSpPr>
            <p:cNvPr id="66" name="Group 25"/>
            <p:cNvGrpSpPr/>
            <p:nvPr/>
          </p:nvGrpSpPr>
          <p:grpSpPr>
            <a:xfrm>
              <a:off x="4949812" y="1441056"/>
              <a:ext cx="592075" cy="313382"/>
              <a:chOff x="7624432" y="2171524"/>
              <a:chExt cx="592075" cy="313382"/>
            </a:xfrm>
          </p:grpSpPr>
          <p:sp>
            <p:nvSpPr>
              <p:cNvPr id="67" name="Oval 66"/>
              <p:cNvSpPr/>
              <p:nvPr/>
            </p:nvSpPr>
            <p:spPr>
              <a:xfrm>
                <a:off x="7691750" y="2190108"/>
                <a:ext cx="274320" cy="274320"/>
              </a:xfrm>
              <a:prstGeom prst="ellipse">
                <a:avLst/>
              </a:prstGeom>
              <a:solidFill>
                <a:schemeClr val="bg1"/>
              </a:solidFill>
              <a:ln w="9525">
                <a:solidFill>
                  <a:schemeClr val="accent1">
                    <a:lumMod val="75000"/>
                  </a:schemeClr>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lnRef>
              <a:fillRef idx="1">
                <a:schemeClr val="lt1"/>
              </a:fillRef>
              <a:effectRef idx="0">
                <a:schemeClr val="accent1"/>
              </a:effectRef>
              <a:fontRef idx="minor">
                <a:schemeClr val="dk1"/>
              </a:fontRef>
            </p:style>
            <p:txBody>
              <a:bodyPr rtlCol="0" anchor="ctr"/>
              <a:lstStyle/>
              <a:p>
                <a:pPr algn="ctr"/>
                <a:endParaRPr lang="en-US" b="1" dirty="0">
                  <a:solidFill>
                    <a:schemeClr val="tx2">
                      <a:lumMod val="75000"/>
                    </a:schemeClr>
                  </a:solidFill>
                  <a:latin typeface="Calibri" pitchFamily="34" charset="0"/>
                </a:endParaRPr>
              </a:p>
            </p:txBody>
          </p:sp>
          <p:sp>
            <p:nvSpPr>
              <p:cNvPr id="68" name="TextBox 67"/>
              <p:cNvSpPr txBox="1"/>
              <p:nvPr/>
            </p:nvSpPr>
            <p:spPr>
              <a:xfrm>
                <a:off x="7624432" y="2171524"/>
                <a:ext cx="592075" cy="313382"/>
              </a:xfrm>
              <a:prstGeom prst="rect">
                <a:avLst/>
              </a:prstGeom>
              <a:noFill/>
            </p:spPr>
            <p:txBody>
              <a:bodyPr wrap="square" rtlCol="0">
                <a:spAutoFit/>
              </a:bodyPr>
              <a:lstStyle/>
              <a:p>
                <a:r>
                  <a:rPr lang="en-US" b="1" dirty="0" smtClean="0">
                    <a:solidFill>
                      <a:schemeClr val="accent1">
                        <a:lumMod val="75000"/>
                      </a:schemeClr>
                    </a:solidFill>
                    <a:latin typeface="Calibri" pitchFamily="34" charset="0"/>
                  </a:rPr>
                  <a:t>2b</a:t>
                </a:r>
                <a:endParaRPr lang="en-US" b="1" dirty="0">
                  <a:solidFill>
                    <a:schemeClr val="accent1">
                      <a:lumMod val="75000"/>
                    </a:schemeClr>
                  </a:solidFill>
                  <a:latin typeface="Calibri" pitchFamily="34" charset="0"/>
                </a:endParaRPr>
              </a:p>
            </p:txBody>
          </p:sp>
        </p:grpSp>
      </p:grpSp>
      <p:sp>
        <p:nvSpPr>
          <p:cNvPr id="78" name="Line Callout 1 (Border and Accent Bar) 77"/>
          <p:cNvSpPr/>
          <p:nvPr/>
        </p:nvSpPr>
        <p:spPr>
          <a:xfrm flipH="1">
            <a:off x="157727" y="5370612"/>
            <a:ext cx="2145947" cy="918012"/>
          </a:xfrm>
          <a:prstGeom prst="accentBorderCallout1">
            <a:avLst>
              <a:gd name="adj1" fmla="val 35560"/>
              <a:gd name="adj2" fmla="val -3925"/>
              <a:gd name="adj3" fmla="val 35957"/>
              <a:gd name="adj4" fmla="val -38745"/>
            </a:avLst>
          </a:prstGeom>
          <a:solidFill>
            <a:schemeClr val="bg1"/>
          </a:solidFill>
          <a:ln w="28575"/>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r>
              <a:rPr lang="en-US" dirty="0" smtClean="0">
                <a:solidFill>
                  <a:schemeClr val="bg2">
                    <a:lumMod val="75000"/>
                  </a:schemeClr>
                </a:solidFill>
                <a:latin typeface="Calibri" pitchFamily="34" charset="0"/>
                <a:cs typeface="Courier New" pitchFamily="49" charset="0"/>
              </a:rPr>
              <a:t>Use </a:t>
            </a:r>
            <a:r>
              <a:rPr lang="en-US" dirty="0" err="1" smtClean="0">
                <a:solidFill>
                  <a:schemeClr val="bg2">
                    <a:lumMod val="75000"/>
                  </a:schemeClr>
                </a:solidFill>
                <a:latin typeface="Courier New" panose="02070309020205020404" pitchFamily="49" charset="0"/>
                <a:cs typeface="Courier New" panose="02070309020205020404" pitchFamily="49" charset="0"/>
              </a:rPr>
              <a:t>gpccinstall</a:t>
            </a:r>
            <a:r>
              <a:rPr lang="en-US" dirty="0" smtClean="0">
                <a:solidFill>
                  <a:schemeClr val="bg2">
                    <a:lumMod val="75000"/>
                  </a:schemeClr>
                </a:solidFill>
                <a:latin typeface="Calibri" pitchFamily="34" charset="0"/>
                <a:cs typeface="Courier New" pitchFamily="49" charset="0"/>
              </a:rPr>
              <a:t> to install binaries to standby master</a:t>
            </a:r>
            <a:endParaRPr lang="en-US" dirty="0">
              <a:solidFill>
                <a:schemeClr val="bg2">
                  <a:lumMod val="75000"/>
                </a:schemeClr>
              </a:solidFill>
              <a:latin typeface="Calibri" pitchFamily="34" charset="0"/>
            </a:endParaRPr>
          </a:p>
        </p:txBody>
      </p:sp>
      <p:sp>
        <p:nvSpPr>
          <p:cNvPr id="79" name="Line Callout 1 (Border and Accent Bar) 78"/>
          <p:cNvSpPr/>
          <p:nvPr/>
        </p:nvSpPr>
        <p:spPr>
          <a:xfrm flipH="1">
            <a:off x="157727" y="4125001"/>
            <a:ext cx="2568468" cy="1180865"/>
          </a:xfrm>
          <a:prstGeom prst="accentBorderCallout1">
            <a:avLst>
              <a:gd name="adj1" fmla="val 12527"/>
              <a:gd name="adj2" fmla="val -4456"/>
              <a:gd name="adj3" fmla="val -11674"/>
              <a:gd name="adj4" fmla="val -16395"/>
            </a:avLst>
          </a:prstGeom>
          <a:solidFill>
            <a:schemeClr val="bg1"/>
          </a:solidFill>
          <a:ln w="28575"/>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r>
              <a:rPr lang="en-US" dirty="0" smtClean="0">
                <a:solidFill>
                  <a:schemeClr val="bg2">
                    <a:lumMod val="75000"/>
                  </a:schemeClr>
                </a:solidFill>
                <a:latin typeface="Calibri" pitchFamily="34" charset="0"/>
                <a:cs typeface="Courier New" pitchFamily="49" charset="0"/>
              </a:rPr>
              <a:t>Use </a:t>
            </a:r>
            <a:r>
              <a:rPr lang="en-US" dirty="0" err="1" smtClean="0">
                <a:solidFill>
                  <a:schemeClr val="bg2">
                    <a:lumMod val="75000"/>
                  </a:schemeClr>
                </a:solidFill>
                <a:latin typeface="Courier New" panose="02070309020205020404" pitchFamily="49" charset="0"/>
                <a:cs typeface="Courier New" panose="02070309020205020404" pitchFamily="49" charset="0"/>
              </a:rPr>
              <a:t>gpperfmon_install</a:t>
            </a:r>
            <a:r>
              <a:rPr lang="en-US" dirty="0" smtClean="0">
                <a:solidFill>
                  <a:schemeClr val="bg2">
                    <a:lumMod val="75000"/>
                  </a:schemeClr>
                </a:solidFill>
                <a:latin typeface="Courier New" panose="02070309020205020404" pitchFamily="49" charset="0"/>
                <a:cs typeface="Courier New" panose="02070309020205020404" pitchFamily="49" charset="0"/>
              </a:rPr>
              <a:t> </a:t>
            </a:r>
            <a:r>
              <a:rPr lang="en-US" dirty="0" smtClean="0">
                <a:solidFill>
                  <a:schemeClr val="bg2">
                    <a:lumMod val="75000"/>
                  </a:schemeClr>
                </a:solidFill>
                <a:latin typeface="Calibri" pitchFamily="34" charset="0"/>
                <a:cs typeface="Courier New" pitchFamily="49" charset="0"/>
              </a:rPr>
              <a:t>to install binaries to primary master</a:t>
            </a:r>
            <a:endParaRPr lang="en-US" dirty="0">
              <a:solidFill>
                <a:schemeClr val="bg2">
                  <a:lumMod val="75000"/>
                </a:schemeClr>
              </a:solidFill>
              <a:latin typeface="Calibri" pitchFamily="34" charset="0"/>
            </a:endParaRPr>
          </a:p>
        </p:txBody>
      </p:sp>
      <p:sp>
        <p:nvSpPr>
          <p:cNvPr id="80" name="AutoShape 39"/>
          <p:cNvSpPr>
            <a:spLocks noChangeArrowheads="1"/>
          </p:cNvSpPr>
          <p:nvPr/>
        </p:nvSpPr>
        <p:spPr bwMode="gray">
          <a:xfrm>
            <a:off x="5918636" y="4669049"/>
            <a:ext cx="3098490" cy="954103"/>
          </a:xfrm>
          <a:prstGeom prst="homePlate">
            <a:avLst>
              <a:gd name="adj" fmla="val 0"/>
            </a:avLst>
          </a:prstGeom>
          <a:ln w="12700">
            <a:solidFill>
              <a:schemeClr val="tx1">
                <a:lumMod val="50000"/>
                <a:lumOff val="50000"/>
              </a:schemeClr>
            </a:solidFill>
            <a:headEnd/>
            <a:tailEnd/>
          </a:ln>
          <a:effectLst>
            <a:outerShdw blurRad="63500" sx="102000" sy="102000" algn="ctr"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wrap="square" lIns="91435" tIns="45718" rIns="91435" bIns="45718" anchor="ctr">
            <a:spAutoFit/>
          </a:bodyPr>
          <a:lstStyle/>
          <a:p>
            <a:pPr defTabSz="455613">
              <a:defRPr/>
            </a:pPr>
            <a:r>
              <a:rPr lang="en-US" sz="1400" b="1" dirty="0" smtClean="0">
                <a:solidFill>
                  <a:schemeClr val="tx1"/>
                </a:solidFill>
                <a:latin typeface="Calibri" pitchFamily="34" charset="0"/>
                <a:ea typeface="ＭＳ Ｐゴシック" pitchFamily="34" charset="-128"/>
              </a:rPr>
              <a:t>Copy the </a:t>
            </a:r>
            <a:r>
              <a:rPr lang="en-US" sz="1400" b="1" dirty="0" smtClean="0">
                <a:solidFill>
                  <a:schemeClr val="tx1"/>
                </a:solidFill>
                <a:latin typeface="Courier New" panose="02070309020205020404" pitchFamily="49" charset="0"/>
                <a:ea typeface="ＭＳ Ｐゴシック" pitchFamily="34" charset="-128"/>
                <a:cs typeface="Courier New" panose="02070309020205020404" pitchFamily="49" charset="0"/>
              </a:rPr>
              <a:t>$MASTER_DATA_DIRECTORY/</a:t>
            </a:r>
            <a:br>
              <a:rPr lang="en-US" sz="1400" b="1" dirty="0" smtClean="0">
                <a:solidFill>
                  <a:schemeClr val="tx1"/>
                </a:solidFill>
                <a:latin typeface="Courier New" panose="02070309020205020404" pitchFamily="49" charset="0"/>
                <a:ea typeface="ＭＳ Ｐゴシック" pitchFamily="34" charset="-128"/>
                <a:cs typeface="Courier New" panose="02070309020205020404" pitchFamily="49" charset="0"/>
              </a:rPr>
            </a:br>
            <a:r>
              <a:rPr lang="en-US" sz="1400" b="1" dirty="0" err="1" smtClean="0">
                <a:solidFill>
                  <a:schemeClr val="tx1"/>
                </a:solidFill>
                <a:latin typeface="Courier New" panose="02070309020205020404" pitchFamily="49" charset="0"/>
                <a:ea typeface="ＭＳ Ｐゴシック" pitchFamily="34" charset="-128"/>
                <a:cs typeface="Courier New" panose="02070309020205020404" pitchFamily="49" charset="0"/>
              </a:rPr>
              <a:t>pg_hba.conf</a:t>
            </a:r>
            <a:r>
              <a:rPr lang="en-US" sz="1400" b="1" dirty="0" smtClean="0">
                <a:solidFill>
                  <a:schemeClr val="tx1"/>
                </a:solidFill>
                <a:latin typeface="Courier New" panose="02070309020205020404" pitchFamily="49" charset="0"/>
                <a:ea typeface="ＭＳ Ｐゴシック" pitchFamily="34" charset="-128"/>
                <a:cs typeface="Courier New" panose="02070309020205020404" pitchFamily="49" charset="0"/>
              </a:rPr>
              <a:t> </a:t>
            </a:r>
            <a:r>
              <a:rPr lang="en-US" sz="1400" b="1" dirty="0" smtClean="0">
                <a:solidFill>
                  <a:schemeClr val="tx1"/>
                </a:solidFill>
                <a:latin typeface="Calibri" pitchFamily="34" charset="0"/>
                <a:ea typeface="ＭＳ Ｐゴシック" pitchFamily="34" charset="-128"/>
              </a:rPr>
              <a:t>file from the master to the standby</a:t>
            </a:r>
            <a:endParaRPr lang="en-US" sz="1400" b="1" dirty="0">
              <a:solidFill>
                <a:schemeClr val="tx1"/>
              </a:solidFill>
              <a:latin typeface="Calibri" pitchFamily="34" charset="0"/>
              <a:ea typeface="ＭＳ Ｐゴシック" pitchFamily="34" charset="-128"/>
            </a:endParaRPr>
          </a:p>
        </p:txBody>
      </p:sp>
      <p:sp>
        <p:nvSpPr>
          <p:cNvPr id="81" name="AutoShape 39"/>
          <p:cNvSpPr>
            <a:spLocks noChangeArrowheads="1"/>
          </p:cNvSpPr>
          <p:nvPr/>
        </p:nvSpPr>
        <p:spPr bwMode="gray">
          <a:xfrm>
            <a:off x="5918636" y="5741786"/>
            <a:ext cx="3098490" cy="523216"/>
          </a:xfrm>
          <a:prstGeom prst="homePlate">
            <a:avLst>
              <a:gd name="adj" fmla="val 0"/>
            </a:avLst>
          </a:prstGeom>
          <a:ln w="12700">
            <a:solidFill>
              <a:schemeClr val="tx1">
                <a:lumMod val="50000"/>
                <a:lumOff val="50000"/>
              </a:schemeClr>
            </a:solidFill>
            <a:headEnd/>
            <a:tailEnd/>
          </a:ln>
          <a:effectLst>
            <a:outerShdw blurRad="63500" sx="102000" sy="102000" algn="ctr"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wrap="square" lIns="91435" tIns="45718" rIns="91435" bIns="45718" anchor="ctr">
            <a:spAutoFit/>
          </a:bodyPr>
          <a:lstStyle/>
          <a:p>
            <a:pPr defTabSz="455613">
              <a:defRPr/>
            </a:pPr>
            <a:r>
              <a:rPr lang="en-US" sz="1400" b="1" dirty="0" smtClean="0">
                <a:solidFill>
                  <a:schemeClr val="tx1"/>
                </a:solidFill>
                <a:latin typeface="Calibri" pitchFamily="34" charset="0"/>
                <a:ea typeface="ＭＳ Ｐゴシック" pitchFamily="34" charset="-128"/>
              </a:rPr>
              <a:t>Copy </a:t>
            </a:r>
            <a:r>
              <a:rPr lang="en-US" sz="1400" b="1" dirty="0" smtClean="0">
                <a:solidFill>
                  <a:schemeClr val="tx1"/>
                </a:solidFill>
                <a:latin typeface="Courier New" panose="02070309020205020404" pitchFamily="49" charset="0"/>
                <a:ea typeface="ＭＳ Ｐゴシック" pitchFamily="34" charset="-128"/>
                <a:cs typeface="Courier New" panose="02070309020205020404" pitchFamily="49" charset="0"/>
              </a:rPr>
              <a:t>~</a:t>
            </a:r>
            <a:r>
              <a:rPr lang="en-US" sz="1400" b="1" dirty="0" err="1" smtClean="0">
                <a:solidFill>
                  <a:schemeClr val="tx1"/>
                </a:solidFill>
                <a:latin typeface="Courier New" panose="02070309020205020404" pitchFamily="49" charset="0"/>
                <a:ea typeface="ＭＳ Ｐゴシック" pitchFamily="34" charset="-128"/>
                <a:cs typeface="Courier New" panose="02070309020205020404" pitchFamily="49" charset="0"/>
              </a:rPr>
              <a:t>gpadmin</a:t>
            </a:r>
            <a:r>
              <a:rPr lang="en-US" sz="1400" b="1" dirty="0" smtClean="0">
                <a:solidFill>
                  <a:schemeClr val="tx1"/>
                </a:solidFill>
                <a:latin typeface="Courier New" panose="02070309020205020404" pitchFamily="49" charset="0"/>
                <a:ea typeface="ＭＳ Ｐゴシック" pitchFamily="34" charset="-128"/>
                <a:cs typeface="Courier New" panose="02070309020205020404" pitchFamily="49" charset="0"/>
              </a:rPr>
              <a:t>/.</a:t>
            </a:r>
            <a:r>
              <a:rPr lang="en-US" sz="1400" b="1" dirty="0" err="1" smtClean="0">
                <a:solidFill>
                  <a:schemeClr val="tx1"/>
                </a:solidFill>
                <a:latin typeface="Courier New" panose="02070309020205020404" pitchFamily="49" charset="0"/>
                <a:ea typeface="ＭＳ Ｐゴシック" pitchFamily="34" charset="-128"/>
                <a:cs typeface="Courier New" panose="02070309020205020404" pitchFamily="49" charset="0"/>
              </a:rPr>
              <a:t>pgpass</a:t>
            </a:r>
            <a:r>
              <a:rPr lang="en-US" sz="1400" b="1" dirty="0" smtClean="0">
                <a:solidFill>
                  <a:schemeClr val="tx1"/>
                </a:solidFill>
                <a:latin typeface="Calibri" pitchFamily="34" charset="0"/>
                <a:ea typeface="ＭＳ Ｐゴシック" pitchFamily="34" charset="-128"/>
              </a:rPr>
              <a:t> from the master to the standby</a:t>
            </a:r>
            <a:endParaRPr lang="en-US" sz="1400" b="1" dirty="0">
              <a:solidFill>
                <a:schemeClr val="tx1"/>
              </a:solidFill>
              <a:latin typeface="Calibri" pitchFamily="34" charset="0"/>
              <a:ea typeface="ＭＳ Ｐゴシック" pitchFamily="34" charset="-128"/>
            </a:endParaRPr>
          </a:p>
        </p:txBody>
      </p:sp>
      <p:grpSp>
        <p:nvGrpSpPr>
          <p:cNvPr id="85" name="Group 84"/>
          <p:cNvGrpSpPr/>
          <p:nvPr/>
        </p:nvGrpSpPr>
        <p:grpSpPr>
          <a:xfrm>
            <a:off x="8425052" y="4527395"/>
            <a:ext cx="592075" cy="369333"/>
            <a:chOff x="6321648" y="4286068"/>
            <a:chExt cx="592075" cy="369333"/>
          </a:xfrm>
        </p:grpSpPr>
        <p:sp>
          <p:nvSpPr>
            <p:cNvPr id="83" name="Oval 82"/>
            <p:cNvSpPr/>
            <p:nvPr/>
          </p:nvSpPr>
          <p:spPr>
            <a:xfrm>
              <a:off x="6378911" y="4301655"/>
              <a:ext cx="274320" cy="323297"/>
            </a:xfrm>
            <a:prstGeom prst="ellipse">
              <a:avLst/>
            </a:prstGeom>
            <a:solidFill>
              <a:schemeClr val="bg1"/>
            </a:solidFill>
            <a:ln w="9525">
              <a:solidFill>
                <a:schemeClr val="accent1">
                  <a:lumMod val="75000"/>
                </a:schemeClr>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lnRef>
            <a:fillRef idx="1">
              <a:schemeClr val="lt1"/>
            </a:fillRef>
            <a:effectRef idx="0">
              <a:schemeClr val="accent1"/>
            </a:effectRef>
            <a:fontRef idx="minor">
              <a:schemeClr val="dk1"/>
            </a:fontRef>
          </p:style>
          <p:txBody>
            <a:bodyPr rtlCol="0" anchor="ctr"/>
            <a:lstStyle/>
            <a:p>
              <a:pPr algn="ctr"/>
              <a:endParaRPr lang="en-US" b="1" dirty="0">
                <a:solidFill>
                  <a:schemeClr val="tx2">
                    <a:lumMod val="75000"/>
                  </a:schemeClr>
                </a:solidFill>
                <a:latin typeface="Calibri" pitchFamily="34" charset="0"/>
              </a:endParaRPr>
            </a:p>
          </p:txBody>
        </p:sp>
        <p:sp>
          <p:nvSpPr>
            <p:cNvPr id="84" name="TextBox 83"/>
            <p:cNvSpPr txBox="1"/>
            <p:nvPr/>
          </p:nvSpPr>
          <p:spPr>
            <a:xfrm>
              <a:off x="6321648" y="4286068"/>
              <a:ext cx="592075" cy="369333"/>
            </a:xfrm>
            <a:prstGeom prst="rect">
              <a:avLst/>
            </a:prstGeom>
            <a:noFill/>
          </p:spPr>
          <p:txBody>
            <a:bodyPr wrap="square" rtlCol="0">
              <a:spAutoFit/>
            </a:bodyPr>
            <a:lstStyle/>
            <a:p>
              <a:r>
                <a:rPr lang="en-US" b="1" dirty="0" smtClean="0">
                  <a:solidFill>
                    <a:schemeClr val="accent1">
                      <a:lumMod val="75000"/>
                    </a:schemeClr>
                  </a:solidFill>
                  <a:latin typeface="Calibri" pitchFamily="34" charset="0"/>
                </a:rPr>
                <a:t>2c</a:t>
              </a:r>
              <a:endParaRPr lang="en-US" b="1" dirty="0">
                <a:solidFill>
                  <a:schemeClr val="accent1">
                    <a:lumMod val="75000"/>
                  </a:schemeClr>
                </a:solidFill>
                <a:latin typeface="Calibri" pitchFamily="34" charset="0"/>
              </a:endParaRPr>
            </a:p>
          </p:txBody>
        </p:sp>
      </p:grpSp>
      <p:grpSp>
        <p:nvGrpSpPr>
          <p:cNvPr id="86" name="Group 85"/>
          <p:cNvGrpSpPr/>
          <p:nvPr/>
        </p:nvGrpSpPr>
        <p:grpSpPr>
          <a:xfrm>
            <a:off x="8425052" y="5477912"/>
            <a:ext cx="592075" cy="369333"/>
            <a:chOff x="6321648" y="4286068"/>
            <a:chExt cx="592075" cy="369333"/>
          </a:xfrm>
        </p:grpSpPr>
        <p:sp>
          <p:nvSpPr>
            <p:cNvPr id="87" name="Oval 86"/>
            <p:cNvSpPr/>
            <p:nvPr/>
          </p:nvSpPr>
          <p:spPr>
            <a:xfrm>
              <a:off x="6378911" y="4301655"/>
              <a:ext cx="274320" cy="323297"/>
            </a:xfrm>
            <a:prstGeom prst="ellipse">
              <a:avLst/>
            </a:prstGeom>
            <a:solidFill>
              <a:schemeClr val="bg1"/>
            </a:solidFill>
            <a:ln w="9525">
              <a:solidFill>
                <a:schemeClr val="accent1">
                  <a:lumMod val="75000"/>
                </a:schemeClr>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lnRef>
            <a:fillRef idx="1">
              <a:schemeClr val="lt1"/>
            </a:fillRef>
            <a:effectRef idx="0">
              <a:schemeClr val="accent1"/>
            </a:effectRef>
            <a:fontRef idx="minor">
              <a:schemeClr val="dk1"/>
            </a:fontRef>
          </p:style>
          <p:txBody>
            <a:bodyPr rtlCol="0" anchor="ctr"/>
            <a:lstStyle/>
            <a:p>
              <a:pPr algn="ctr"/>
              <a:endParaRPr lang="en-US" b="1" dirty="0">
                <a:solidFill>
                  <a:schemeClr val="tx2">
                    <a:lumMod val="75000"/>
                  </a:schemeClr>
                </a:solidFill>
                <a:latin typeface="Calibri" pitchFamily="34" charset="0"/>
              </a:endParaRPr>
            </a:p>
          </p:txBody>
        </p:sp>
        <p:sp>
          <p:nvSpPr>
            <p:cNvPr id="88" name="TextBox 87"/>
            <p:cNvSpPr txBox="1"/>
            <p:nvPr/>
          </p:nvSpPr>
          <p:spPr>
            <a:xfrm>
              <a:off x="6321648" y="4286068"/>
              <a:ext cx="592075" cy="369333"/>
            </a:xfrm>
            <a:prstGeom prst="rect">
              <a:avLst/>
            </a:prstGeom>
            <a:noFill/>
          </p:spPr>
          <p:txBody>
            <a:bodyPr wrap="square" rtlCol="0">
              <a:spAutoFit/>
            </a:bodyPr>
            <a:lstStyle/>
            <a:p>
              <a:r>
                <a:rPr lang="en-US" b="1" dirty="0" smtClean="0">
                  <a:solidFill>
                    <a:schemeClr val="accent1">
                      <a:lumMod val="75000"/>
                    </a:schemeClr>
                  </a:solidFill>
                  <a:latin typeface="Calibri" pitchFamily="34" charset="0"/>
                </a:rPr>
                <a:t>2d</a:t>
              </a:r>
              <a:endParaRPr lang="en-US" b="1" dirty="0">
                <a:solidFill>
                  <a:schemeClr val="accent1">
                    <a:lumMod val="75000"/>
                  </a:schemeClr>
                </a:solidFill>
                <a:latin typeface="Calibri" pitchFamily="34" charset="0"/>
              </a:endParaRPr>
            </a:p>
          </p:txBody>
        </p:sp>
      </p:grpSp>
    </p:spTree>
    <p:custDataLst>
      <p:tags r:id="rId1"/>
    </p:custDataLst>
    <p:extLst>
      <p:ext uri="{BB962C8B-B14F-4D97-AF65-F5344CB8AC3E}">
        <p14:creationId xmlns:p14="http://schemas.microsoft.com/office/powerpoint/2010/main" val="961107802"/>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p>
            <a:r>
              <a:rPr lang="en-US" dirty="0" smtClean="0"/>
              <a:t>Greenplum Command Center Users and Roles</a:t>
            </a:r>
            <a:endParaRPr lang="en-US" dirty="0"/>
          </a:p>
        </p:txBody>
      </p:sp>
      <p:graphicFrame>
        <p:nvGraphicFramePr>
          <p:cNvPr id="11" name="Diagram 10"/>
          <p:cNvGraphicFramePr/>
          <p:nvPr>
            <p:extLst>
              <p:ext uri="{D42A27DB-BD31-4B8C-83A1-F6EECF244321}">
                <p14:modId xmlns:p14="http://schemas.microsoft.com/office/powerpoint/2010/main" val="1654896127"/>
              </p:ext>
            </p:extLst>
          </p:nvPr>
        </p:nvGraphicFramePr>
        <p:xfrm>
          <a:off x="0" y="1228300"/>
          <a:ext cx="9144000" cy="506331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9" name="Rounded Rectangle 18"/>
          <p:cNvSpPr/>
          <p:nvPr/>
        </p:nvSpPr>
        <p:spPr>
          <a:xfrm>
            <a:off x="191069" y="2825087"/>
            <a:ext cx="8843750" cy="3466531"/>
          </a:xfrm>
          <a:prstGeom prst="roundRect">
            <a:avLst>
              <a:gd name="adj" fmla="val 2887"/>
            </a:avLst>
          </a:prstGeom>
          <a:noFill/>
          <a:ln w="28575"/>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extBox 19"/>
          <p:cNvSpPr txBox="1"/>
          <p:nvPr/>
        </p:nvSpPr>
        <p:spPr>
          <a:xfrm>
            <a:off x="191069" y="3739486"/>
            <a:ext cx="1801504" cy="1200329"/>
          </a:xfrm>
          <a:prstGeom prst="rect">
            <a:avLst/>
          </a:prstGeom>
          <a:noFill/>
        </p:spPr>
        <p:txBody>
          <a:bodyPr wrap="square" rtlCol="0">
            <a:spAutoFit/>
          </a:bodyPr>
          <a:lstStyle/>
          <a:p>
            <a:r>
              <a:rPr lang="en-US" dirty="0" smtClean="0">
                <a:effectLst>
                  <a:outerShdw blurRad="63500" sx="102000" sy="102000" algn="ctr" rotWithShape="0">
                    <a:prstClr val="black">
                      <a:alpha val="40000"/>
                    </a:prstClr>
                  </a:outerShdw>
                </a:effectLst>
              </a:rPr>
              <a:t>Requires MD5-encrypted password by default</a:t>
            </a:r>
            <a:endParaRPr lang="en-US" dirty="0">
              <a:effectLst>
                <a:outerShdw blurRad="63500" sx="102000" sy="102000" algn="ctr" rotWithShape="0">
                  <a:prstClr val="black">
                    <a:alpha val="40000"/>
                  </a:prstClr>
                </a:outerShdw>
              </a:effectLst>
            </a:endParaRPr>
          </a:p>
        </p:txBody>
      </p:sp>
    </p:spTree>
    <p:custDataLst>
      <p:tags r:id="rId1"/>
    </p:custDataLst>
    <p:extLst>
      <p:ext uri="{BB962C8B-B14F-4D97-AF65-F5344CB8AC3E}">
        <p14:creationId xmlns:p14="http://schemas.microsoft.com/office/powerpoint/2010/main" val="1767035489"/>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p>
            <a:r>
              <a:rPr lang="en-US" dirty="0" smtClean="0"/>
              <a:t>Multi-Cluster Support</a:t>
            </a:r>
            <a:endParaRPr lang="en-US" dirty="0"/>
          </a:p>
        </p:txBody>
      </p:sp>
      <p:pic>
        <p:nvPicPr>
          <p:cNvPr id="24578" name="Picture 2" descr="C:\Users\cantot\AppData\Local\Temp\SNAGHTML1a33413d.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50" y="965602"/>
            <a:ext cx="9124950" cy="3200401"/>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cxnSp>
        <p:nvCxnSpPr>
          <p:cNvPr id="11" name="Shape 4"/>
          <p:cNvCxnSpPr>
            <a:stCxn id="3" idx="5"/>
            <a:endCxn id="7" idx="2"/>
          </p:cNvCxnSpPr>
          <p:nvPr/>
        </p:nvCxnSpPr>
        <p:spPr>
          <a:xfrm rot="10800000">
            <a:off x="464024" y="4166004"/>
            <a:ext cx="1808112" cy="1156191"/>
          </a:xfrm>
          <a:prstGeom prst="bentConnector2">
            <a:avLst/>
          </a:prstGeom>
          <a:ln w="38100">
            <a:solidFill>
              <a:schemeClr val="tx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313899" y="3889612"/>
            <a:ext cx="300250" cy="276391"/>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4585" name="Picture 9" descr="C:\Users\cantot\AppData\Local\Temp\SNAGHTML1aa73b6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10937" y="3313234"/>
            <a:ext cx="6905767" cy="305051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2244839" y="5759355"/>
            <a:ext cx="2627411" cy="368490"/>
          </a:xfrm>
          <a:prstGeom prst="rect">
            <a:avLst/>
          </a:prstGeom>
          <a:noFill/>
          <a:ln w="28575"/>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Isosceles Triangle 2"/>
          <p:cNvSpPr/>
          <p:nvPr/>
        </p:nvSpPr>
        <p:spPr>
          <a:xfrm rot="10800000">
            <a:off x="1272011" y="4921502"/>
            <a:ext cx="4000499" cy="801385"/>
          </a:xfrm>
          <a:prstGeom prst="triangle">
            <a:avLst/>
          </a:prstGeom>
          <a:gradFill>
            <a:gsLst>
              <a:gs pos="0">
                <a:schemeClr val="bg1">
                  <a:alpha val="86000"/>
                </a:schemeClr>
              </a:gs>
              <a:gs pos="100000">
                <a:schemeClr val="accent2">
                  <a:alpha val="36000"/>
                </a:schemeClr>
              </a:gs>
            </a:gsLs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4583"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72010" y="4495722"/>
            <a:ext cx="4000500" cy="466725"/>
          </a:xfrm>
          <a:prstGeom prst="rect">
            <a:avLst/>
          </a:prstGeom>
          <a:noFill/>
          <a:ln w="9525">
            <a:noFill/>
            <a:miter lim="800000"/>
            <a:headEnd/>
            <a:tailEnd/>
          </a:ln>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Lst>
        </p:spPr>
      </p:pic>
      <p:sp>
        <p:nvSpPr>
          <p:cNvPr id="9" name="TextBox 8"/>
          <p:cNvSpPr txBox="1"/>
          <p:nvPr/>
        </p:nvSpPr>
        <p:spPr>
          <a:xfrm>
            <a:off x="23764" y="5321783"/>
            <a:ext cx="2248372" cy="738664"/>
          </a:xfrm>
          <a:prstGeom prst="rect">
            <a:avLst/>
          </a:prstGeom>
          <a:noFill/>
        </p:spPr>
        <p:txBody>
          <a:bodyPr wrap="square" rtlCol="0">
            <a:spAutoFit/>
          </a:bodyPr>
          <a:lstStyle/>
          <a:p>
            <a:r>
              <a:rPr lang="en-US" sz="1400" dirty="0" smtClean="0"/>
              <a:t>Click </a:t>
            </a:r>
            <a:r>
              <a:rPr lang="en-US" sz="1400" b="1" dirty="0" smtClean="0"/>
              <a:t>Multi-Cluster</a:t>
            </a:r>
            <a:r>
              <a:rPr lang="en-US" sz="1400" dirty="0" smtClean="0"/>
              <a:t> link after updating </a:t>
            </a:r>
            <a:r>
              <a:rPr lang="en-US" sz="1400" dirty="0" err="1" smtClean="0">
                <a:latin typeface="Courier New" panose="02070309020205020404" pitchFamily="49" charset="0"/>
                <a:cs typeface="Courier New" panose="02070309020205020404" pitchFamily="49" charset="0"/>
              </a:rPr>
              <a:t>clusters.conf</a:t>
            </a:r>
            <a:r>
              <a:rPr lang="en-US" sz="1400" dirty="0" smtClean="0"/>
              <a:t> file</a:t>
            </a:r>
            <a:endParaRPr lang="en-US" sz="1400" dirty="0"/>
          </a:p>
        </p:txBody>
      </p:sp>
    </p:spTree>
    <p:custDataLst>
      <p:tags r:id="rId1"/>
    </p:custDataLst>
    <p:extLst>
      <p:ext uri="{BB962C8B-B14F-4D97-AF65-F5344CB8AC3E}">
        <p14:creationId xmlns:p14="http://schemas.microsoft.com/office/powerpoint/2010/main" val="4289227296"/>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p>
            <a:r>
              <a:rPr lang="en-US" dirty="0" smtClean="0"/>
              <a:t>Defining and Managing Console Instances</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3795540143"/>
              </p:ext>
            </p:extLst>
          </p:nvPr>
        </p:nvGraphicFramePr>
        <p:xfrm>
          <a:off x="0" y="1260520"/>
          <a:ext cx="9143999" cy="2494280"/>
        </p:xfrm>
        <a:graphic>
          <a:graphicData uri="http://schemas.openxmlformats.org/drawingml/2006/table">
            <a:tbl>
              <a:tblPr firstRow="1" bandRow="1">
                <a:tableStyleId>{5C22544A-7EE6-4342-B048-85BDC9FD1C3A}</a:tableStyleId>
              </a:tblPr>
              <a:tblGrid>
                <a:gridCol w="2879678"/>
                <a:gridCol w="6264321"/>
              </a:tblGrid>
              <a:tr h="370840">
                <a:tc>
                  <a:txBody>
                    <a:bodyPr/>
                    <a:lstStyle/>
                    <a:p>
                      <a:r>
                        <a:rPr lang="en-US" dirty="0" err="1" smtClean="0">
                          <a:latin typeface="Courier New" panose="02070309020205020404" pitchFamily="49" charset="0"/>
                          <a:cs typeface="Courier New" panose="02070309020205020404" pitchFamily="49" charset="0"/>
                        </a:rPr>
                        <a:t>gpcmdr</a:t>
                      </a:r>
                      <a:r>
                        <a:rPr lang="en-US" dirty="0" smtClean="0"/>
                        <a:t> Option</a:t>
                      </a:r>
                      <a:endParaRPr lang="en-US" dirty="0"/>
                    </a:p>
                  </a:txBody>
                  <a:tcPr/>
                </a:tc>
                <a:tc>
                  <a:txBody>
                    <a:bodyPr/>
                    <a:lstStyle/>
                    <a:p>
                      <a:r>
                        <a:rPr lang="en-US" dirty="0" smtClean="0"/>
                        <a:t>Description</a:t>
                      </a:r>
                      <a:endParaRPr lang="en-US" dirty="0"/>
                    </a:p>
                  </a:txBody>
                  <a:tcPr/>
                </a:tc>
              </a:tr>
              <a:tr h="370840">
                <a:tc>
                  <a:txBody>
                    <a:bodyPr/>
                    <a:lstStyle/>
                    <a:p>
                      <a:r>
                        <a:rPr lang="en-US" dirty="0" smtClean="0">
                          <a:latin typeface="Courier New" panose="02070309020205020404" pitchFamily="49" charset="0"/>
                          <a:cs typeface="Courier New" panose="02070309020205020404" pitchFamily="49" charset="0"/>
                        </a:rPr>
                        <a:t>--setup</a:t>
                      </a:r>
                      <a:endParaRPr lang="en-US" dirty="0">
                        <a:latin typeface="Courier New" panose="02070309020205020404" pitchFamily="49" charset="0"/>
                        <a:cs typeface="Courier New" panose="02070309020205020404" pitchFamily="49" charset="0"/>
                      </a:endParaRPr>
                    </a:p>
                  </a:txBody>
                  <a:tcPr/>
                </a:tc>
                <a:tc>
                  <a:txBody>
                    <a:bodyPr/>
                    <a:lstStyle/>
                    <a:p>
                      <a:r>
                        <a:rPr lang="en-US" dirty="0" smtClean="0"/>
                        <a:t>Configure a unique Greenplum Command</a:t>
                      </a:r>
                      <a:r>
                        <a:rPr lang="en-US" baseline="0" dirty="0" smtClean="0"/>
                        <a:t> Center instance</a:t>
                      </a:r>
                      <a:endParaRPr lang="en-US" dirty="0"/>
                    </a:p>
                  </a:txBody>
                  <a:tcPr/>
                </a:tc>
              </a:tr>
              <a:tr h="370840">
                <a:tc>
                  <a:txBody>
                    <a:bodyPr/>
                    <a:lstStyle/>
                    <a:p>
                      <a:r>
                        <a:rPr lang="en-US" dirty="0" smtClean="0">
                          <a:latin typeface="Courier New" panose="02070309020205020404" pitchFamily="49" charset="0"/>
                          <a:cs typeface="Courier New" panose="02070309020205020404" pitchFamily="49" charset="0"/>
                        </a:rPr>
                        <a:t>--restart [instance]</a:t>
                      </a:r>
                      <a:endParaRPr lang="en-US" dirty="0">
                        <a:latin typeface="Courier New" panose="02070309020205020404" pitchFamily="49" charset="0"/>
                        <a:cs typeface="Courier New" panose="02070309020205020404" pitchFamily="49" charset="0"/>
                      </a:endParaRPr>
                    </a:p>
                  </a:txBody>
                  <a:tcPr/>
                </a:tc>
                <a:tc>
                  <a:txBody>
                    <a:bodyPr/>
                    <a:lstStyle/>
                    <a:p>
                      <a:r>
                        <a:rPr lang="en-US" dirty="0" smtClean="0"/>
                        <a:t>Restart</a:t>
                      </a:r>
                      <a:r>
                        <a:rPr lang="en-US" baseline="0" dirty="0" smtClean="0"/>
                        <a:t> Greenplum Command Center instance(s)</a:t>
                      </a:r>
                      <a:endParaRPr lang="en-US" dirty="0"/>
                    </a:p>
                  </a:txBody>
                  <a:tcPr/>
                </a:tc>
              </a:tr>
              <a:tr h="370840">
                <a:tc>
                  <a:txBody>
                    <a:bodyPr/>
                    <a:lstStyle/>
                    <a:p>
                      <a:r>
                        <a:rPr lang="en-US" dirty="0" smtClean="0">
                          <a:latin typeface="Courier New" panose="02070309020205020404" pitchFamily="49" charset="0"/>
                          <a:cs typeface="Courier New" panose="02070309020205020404" pitchFamily="49" charset="0"/>
                        </a:rPr>
                        <a:t>--start [instance]</a:t>
                      </a:r>
                      <a:endParaRPr lang="en-US" dirty="0">
                        <a:latin typeface="Courier New" panose="02070309020205020404" pitchFamily="49" charset="0"/>
                        <a:cs typeface="Courier New" panose="02070309020205020404" pitchFamily="49" charset="0"/>
                      </a:endParaRPr>
                    </a:p>
                  </a:txBody>
                  <a:tcPr/>
                </a:tc>
                <a:tc>
                  <a:txBody>
                    <a:bodyPr/>
                    <a:lstStyle/>
                    <a:p>
                      <a:r>
                        <a:rPr lang="en-US" dirty="0" smtClean="0"/>
                        <a:t>Start Greenplum Command Center instance(s)</a:t>
                      </a:r>
                    </a:p>
                  </a:txBody>
                  <a:tcPr/>
                </a:tc>
              </a:tr>
              <a:tr h="370840">
                <a:tc>
                  <a:txBody>
                    <a:bodyPr/>
                    <a:lstStyle/>
                    <a:p>
                      <a:r>
                        <a:rPr lang="en-US" dirty="0" smtClean="0">
                          <a:latin typeface="Courier New" panose="02070309020205020404" pitchFamily="49" charset="0"/>
                          <a:cs typeface="Courier New" panose="02070309020205020404" pitchFamily="49" charset="0"/>
                        </a:rPr>
                        <a:t>--stop [instance]</a:t>
                      </a:r>
                      <a:endParaRPr lang="en-US" dirty="0">
                        <a:latin typeface="Courier New" panose="02070309020205020404" pitchFamily="49" charset="0"/>
                        <a:cs typeface="Courier New" panose="02070309020205020404" pitchFamily="49" charset="0"/>
                      </a:endParaRPr>
                    </a:p>
                  </a:txBody>
                  <a:tcPr/>
                </a:tc>
                <a:tc>
                  <a:txBody>
                    <a:bodyPr/>
                    <a:lstStyle/>
                    <a:p>
                      <a:r>
                        <a:rPr lang="en-US" dirty="0" smtClean="0"/>
                        <a:t>Stop Greenplum Command Center instance(s)</a:t>
                      </a:r>
                    </a:p>
                  </a:txBody>
                  <a:tcPr/>
                </a:tc>
              </a:tr>
              <a:tr h="370840">
                <a:tc>
                  <a:txBody>
                    <a:bodyPr/>
                    <a:lstStyle/>
                    <a:p>
                      <a:r>
                        <a:rPr lang="en-US" dirty="0" smtClean="0">
                          <a:latin typeface="Courier New" panose="02070309020205020404" pitchFamily="49" charset="0"/>
                          <a:cs typeface="Courier New" panose="02070309020205020404" pitchFamily="49" charset="0"/>
                        </a:rPr>
                        <a:t>--status [instance]</a:t>
                      </a:r>
                      <a:endParaRPr lang="en-US" dirty="0">
                        <a:latin typeface="Courier New" panose="02070309020205020404" pitchFamily="49" charset="0"/>
                        <a:cs typeface="Courier New" panose="02070309020205020404" pitchFamily="49" charset="0"/>
                      </a:endParaRPr>
                    </a:p>
                  </a:txBody>
                  <a:tcPr/>
                </a:tc>
                <a:tc>
                  <a:txBody>
                    <a:bodyPr/>
                    <a:lstStyle/>
                    <a:p>
                      <a:r>
                        <a:rPr lang="en-US" dirty="0" smtClean="0"/>
                        <a:t>Display Greenplum</a:t>
                      </a:r>
                      <a:r>
                        <a:rPr lang="en-US" baseline="0" dirty="0" smtClean="0"/>
                        <a:t> Command Center instance information</a:t>
                      </a:r>
                    </a:p>
                  </a:txBody>
                  <a:tcPr/>
                </a:tc>
              </a:tr>
            </a:tbl>
          </a:graphicData>
        </a:graphic>
      </p:graphicFrame>
      <p:grpSp>
        <p:nvGrpSpPr>
          <p:cNvPr id="5" name="Group 4"/>
          <p:cNvGrpSpPr/>
          <p:nvPr/>
        </p:nvGrpSpPr>
        <p:grpSpPr>
          <a:xfrm>
            <a:off x="695526" y="4225119"/>
            <a:ext cx="7826992" cy="687533"/>
            <a:chOff x="304800" y="990599"/>
            <a:chExt cx="7826992" cy="687533"/>
          </a:xfrm>
        </p:grpSpPr>
        <p:sp>
          <p:nvSpPr>
            <p:cNvPr id="9" name="Rounded Rectangle 8"/>
            <p:cNvSpPr/>
            <p:nvPr/>
          </p:nvSpPr>
          <p:spPr>
            <a:xfrm>
              <a:off x="304800" y="990599"/>
              <a:ext cx="7826992" cy="687533"/>
            </a:xfrm>
            <a:prstGeom prst="roundRect">
              <a:avLst>
                <a:gd name="adj" fmla="val 4689"/>
              </a:avLst>
            </a:prstGeom>
            <a:solidFill>
              <a:schemeClr val="bg1"/>
            </a:solidFill>
            <a:ln w="28575">
              <a:solidFill>
                <a:schemeClr val="tx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p:cNvSpPr txBox="1"/>
            <p:nvPr/>
          </p:nvSpPr>
          <p:spPr>
            <a:xfrm>
              <a:off x="348647" y="1041978"/>
              <a:ext cx="7739298" cy="584775"/>
            </a:xfrm>
            <a:prstGeom prst="rect">
              <a:avLst/>
            </a:prstGeom>
            <a:noFill/>
          </p:spPr>
          <p:txBody>
            <a:bodyPr wrap="square" rtlCol="0">
              <a:spAutoFit/>
            </a:bodyPr>
            <a:lstStyle/>
            <a:p>
              <a:r>
                <a:rPr lang="en-US" sz="1600" dirty="0" smtClean="0">
                  <a:latin typeface="+mn-lt"/>
                  <a:cs typeface="Courier New" pitchFamily="49" charset="0"/>
                </a:rPr>
                <a:t>Instance information is stored in </a:t>
              </a:r>
              <a:r>
                <a:rPr lang="en-US" sz="1600" dirty="0" smtClean="0">
                  <a:latin typeface="+mj-lt"/>
                  <a:cs typeface="Courier New" pitchFamily="49" charset="0"/>
                </a:rPr>
                <a:t/>
              </a:r>
              <a:br>
                <a:rPr lang="en-US" sz="1600" dirty="0" smtClean="0">
                  <a:latin typeface="+mj-lt"/>
                  <a:cs typeface="Courier New" pitchFamily="49" charset="0"/>
                </a:rPr>
              </a:br>
              <a:r>
                <a:rPr lang="en-US" sz="1600" dirty="0" smtClean="0">
                  <a:latin typeface="Courier New" panose="02070309020205020404" pitchFamily="49" charset="0"/>
                  <a:cs typeface="Courier New" panose="02070309020205020404" pitchFamily="49" charset="0"/>
                </a:rPr>
                <a:t>$GPPERFMONHOME/instances/</a:t>
              </a:r>
              <a:r>
                <a:rPr lang="en-US" sz="1600" i="1" dirty="0" smtClean="0">
                  <a:latin typeface="Courier New" panose="02070309020205020404" pitchFamily="49" charset="0"/>
                  <a:cs typeface="Courier New" panose="02070309020205020404" pitchFamily="49" charset="0"/>
                </a:rPr>
                <a:t>&lt;</a:t>
              </a:r>
              <a:r>
                <a:rPr lang="en-US" sz="1600" i="1" dirty="0" err="1" smtClean="0">
                  <a:latin typeface="Courier New" panose="02070309020205020404" pitchFamily="49" charset="0"/>
                  <a:cs typeface="Courier New" panose="02070309020205020404" pitchFamily="49" charset="0"/>
                </a:rPr>
                <a:t>instance_name</a:t>
              </a:r>
              <a:r>
                <a:rPr lang="en-US" sz="1600" i="1" dirty="0" smtClean="0">
                  <a:latin typeface="Courier New" panose="02070309020205020404" pitchFamily="49" charset="0"/>
                  <a:cs typeface="Courier New" panose="02070309020205020404" pitchFamily="49" charset="0"/>
                </a:rPr>
                <a:t>&gt;</a:t>
              </a:r>
              <a:endParaRPr lang="en-US" sz="1600" i="1" dirty="0">
                <a:latin typeface="Courier New" panose="02070309020205020404" pitchFamily="49" charset="0"/>
                <a:cs typeface="Courier New" panose="02070309020205020404" pitchFamily="49" charset="0"/>
              </a:endParaRPr>
            </a:p>
          </p:txBody>
        </p:sp>
      </p:grpSp>
    </p:spTree>
    <p:custDataLst>
      <p:tags r:id="rId1"/>
    </p:custDataLst>
    <p:extLst>
      <p:ext uri="{BB962C8B-B14F-4D97-AF65-F5344CB8AC3E}">
        <p14:creationId xmlns:p14="http://schemas.microsoft.com/office/powerpoint/2010/main" val="1244619736"/>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1056290"/>
            <a:ext cx="9112741" cy="5175350"/>
          </a:xfrm>
          <a:prstGeom prst="rect">
            <a:avLst/>
          </a:prstGeom>
          <a:gradFill flip="none" rotWithShape="1">
            <a:gsLst>
              <a:gs pos="0">
                <a:schemeClr val="accent1">
                  <a:lumMod val="20000"/>
                  <a:lumOff val="80000"/>
                </a:schemeClr>
              </a:gs>
              <a:gs pos="100000">
                <a:schemeClr val="bg1"/>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nchor="t"/>
          <a:lstStyle/>
          <a:p>
            <a:r>
              <a:rPr lang="en-US" dirty="0" smtClean="0"/>
              <a:t>Accessing Console Log Files</a:t>
            </a:r>
            <a:endParaRPr lang="en-US" dirty="0"/>
          </a:p>
        </p:txBody>
      </p:sp>
      <p:pic>
        <p:nvPicPr>
          <p:cNvPr id="27665" name="Picture 17" descr="C:\Users\cantot\AppData\Local\Temp\SNAGHTML1f31a009.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3422316"/>
            <a:ext cx="5819775" cy="2438400"/>
          </a:xfrm>
          <a:prstGeom prst="rect">
            <a:avLst/>
          </a:prstGeom>
          <a:noFill/>
          <a:extLst>
            <a:ext uri="{909E8E84-426E-40dd-AFC4-6F175D3DCCD1}">
              <a14:hiddenFill xmlns:a14="http://schemas.microsoft.com/office/drawing/2010/main">
                <a:solidFill>
                  <a:srgbClr val="FFFFFF"/>
                </a:solidFill>
              </a14:hiddenFill>
            </a:ext>
          </a:extLst>
        </p:spPr>
      </p:pic>
      <p:pic>
        <p:nvPicPr>
          <p:cNvPr id="27667" name="Picture 19" descr="C:\Users\cantot\AppData\Local\Temp\SNAGHTML1f33eba9.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92966" y="2354032"/>
            <a:ext cx="5819775" cy="1419226"/>
          </a:xfrm>
          <a:prstGeom prst="rect">
            <a:avLst/>
          </a:prstGeom>
          <a:noFill/>
          <a:extLst>
            <a:ext uri="{909E8E84-426E-40dd-AFC4-6F175D3DCCD1}">
              <a14:hiddenFill xmlns:a14="http://schemas.microsoft.com/office/drawing/2010/main">
                <a:solidFill>
                  <a:srgbClr val="FFFFFF"/>
                </a:solidFill>
              </a14:hiddenFill>
            </a:ext>
          </a:extLst>
        </p:spPr>
      </p:pic>
      <p:pic>
        <p:nvPicPr>
          <p:cNvPr id="27668" name="Picture 2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5534" y="859179"/>
            <a:ext cx="5819775" cy="1295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25" name="Group 24"/>
          <p:cNvGrpSpPr/>
          <p:nvPr/>
        </p:nvGrpSpPr>
        <p:grpSpPr>
          <a:xfrm>
            <a:off x="-1" y="2133740"/>
            <a:ext cx="3421117" cy="493819"/>
            <a:chOff x="3273223" y="2392709"/>
            <a:chExt cx="2054871" cy="493819"/>
          </a:xfrm>
        </p:grpSpPr>
        <p:sp>
          <p:nvSpPr>
            <p:cNvPr id="26" name="Rectangle 25"/>
            <p:cNvSpPr/>
            <p:nvPr/>
          </p:nvSpPr>
          <p:spPr>
            <a:xfrm>
              <a:off x="3273223" y="2392709"/>
              <a:ext cx="2054871" cy="493819"/>
            </a:xfrm>
            <a:prstGeom prst="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7" name="Rectangle 26"/>
            <p:cNvSpPr/>
            <p:nvPr/>
          </p:nvSpPr>
          <p:spPr>
            <a:xfrm>
              <a:off x="3273223" y="2392709"/>
              <a:ext cx="2054871" cy="49381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4290" tIns="34290" rIns="34290" bIns="34290" numCol="1" spcCol="1270" anchor="ctr" anchorCtr="0">
              <a:noAutofit/>
            </a:bodyPr>
            <a:lstStyle/>
            <a:p>
              <a:pPr lvl="0" algn="ctr" defTabSz="800100">
                <a:lnSpc>
                  <a:spcPct val="90000"/>
                </a:lnSpc>
                <a:spcBef>
                  <a:spcPct val="0"/>
                </a:spcBef>
                <a:spcAft>
                  <a:spcPct val="5000"/>
                </a:spcAft>
              </a:pPr>
              <a:r>
                <a:rPr lang="en-US" sz="1800" kern="1200" dirty="0" smtClean="0">
                  <a:latin typeface="Courier New" panose="02070309020205020404" pitchFamily="49" charset="0"/>
                  <a:cs typeface="Courier New" panose="02070309020205020404" pitchFamily="49" charset="0"/>
                </a:rPr>
                <a:t>  lighttpd-access.log</a:t>
              </a:r>
              <a:endParaRPr lang="en-US" sz="1800" kern="1200" dirty="0">
                <a:latin typeface="Courier New" panose="02070309020205020404" pitchFamily="49" charset="0"/>
                <a:cs typeface="Courier New" panose="02070309020205020404" pitchFamily="49" charset="0"/>
              </a:endParaRPr>
            </a:p>
          </p:txBody>
        </p:sp>
      </p:grpSp>
      <p:grpSp>
        <p:nvGrpSpPr>
          <p:cNvPr id="31" name="Group 30"/>
          <p:cNvGrpSpPr/>
          <p:nvPr/>
        </p:nvGrpSpPr>
        <p:grpSpPr>
          <a:xfrm>
            <a:off x="0" y="5776034"/>
            <a:ext cx="3045422" cy="493819"/>
            <a:chOff x="3273223" y="2392709"/>
            <a:chExt cx="2054871" cy="493819"/>
          </a:xfrm>
        </p:grpSpPr>
        <p:sp>
          <p:nvSpPr>
            <p:cNvPr id="32" name="Rectangle 31"/>
            <p:cNvSpPr/>
            <p:nvPr/>
          </p:nvSpPr>
          <p:spPr>
            <a:xfrm>
              <a:off x="3273223" y="2392709"/>
              <a:ext cx="2054871" cy="493819"/>
            </a:xfrm>
            <a:prstGeom prst="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3" name="Rectangle 32"/>
            <p:cNvSpPr/>
            <p:nvPr/>
          </p:nvSpPr>
          <p:spPr>
            <a:xfrm>
              <a:off x="3273223" y="2392709"/>
              <a:ext cx="2054871" cy="49381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4290" tIns="34290" rIns="34290" bIns="34290" numCol="1" spcCol="1270" anchor="ctr" anchorCtr="0">
              <a:noAutofit/>
            </a:bodyPr>
            <a:lstStyle/>
            <a:p>
              <a:pPr lvl="0" algn="ctr" defTabSz="800100">
                <a:lnSpc>
                  <a:spcPct val="90000"/>
                </a:lnSpc>
                <a:spcBef>
                  <a:spcPct val="0"/>
                </a:spcBef>
                <a:spcAft>
                  <a:spcPct val="5000"/>
                </a:spcAft>
              </a:pPr>
              <a:r>
                <a:rPr lang="en-US" sz="1800" kern="1200" dirty="0" smtClean="0">
                  <a:latin typeface="Courier New" panose="02070309020205020404" pitchFamily="49" charset="0"/>
                  <a:cs typeface="Courier New" panose="02070309020205020404" pitchFamily="49" charset="0"/>
                </a:rPr>
                <a:t>gpmonws.log</a:t>
              </a:r>
              <a:endParaRPr lang="en-US" sz="1800" kern="1200" dirty="0">
                <a:latin typeface="Courier New" panose="02070309020205020404" pitchFamily="49" charset="0"/>
                <a:cs typeface="Courier New" panose="02070309020205020404" pitchFamily="49" charset="0"/>
              </a:endParaRPr>
            </a:p>
          </p:txBody>
        </p:sp>
      </p:grpSp>
      <p:grpSp>
        <p:nvGrpSpPr>
          <p:cNvPr id="28" name="Group 27"/>
          <p:cNvGrpSpPr/>
          <p:nvPr/>
        </p:nvGrpSpPr>
        <p:grpSpPr>
          <a:xfrm>
            <a:off x="6067319" y="3627580"/>
            <a:ext cx="3045422" cy="493819"/>
            <a:chOff x="3273223" y="2392709"/>
            <a:chExt cx="2054871" cy="493819"/>
          </a:xfrm>
        </p:grpSpPr>
        <p:sp>
          <p:nvSpPr>
            <p:cNvPr id="29" name="Rectangle 28"/>
            <p:cNvSpPr/>
            <p:nvPr/>
          </p:nvSpPr>
          <p:spPr>
            <a:xfrm>
              <a:off x="3273223" y="2392709"/>
              <a:ext cx="2054871" cy="493819"/>
            </a:xfrm>
            <a:prstGeom prst="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0" name="Rectangle 29"/>
            <p:cNvSpPr/>
            <p:nvPr/>
          </p:nvSpPr>
          <p:spPr>
            <a:xfrm>
              <a:off x="3273223" y="2392709"/>
              <a:ext cx="2054871" cy="49381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4290" tIns="34290" rIns="34290" bIns="34290" numCol="1" spcCol="1270" anchor="ctr" anchorCtr="0">
              <a:noAutofit/>
            </a:bodyPr>
            <a:lstStyle/>
            <a:p>
              <a:pPr lvl="0" algn="ctr" defTabSz="800100">
                <a:lnSpc>
                  <a:spcPct val="90000"/>
                </a:lnSpc>
                <a:spcBef>
                  <a:spcPct val="0"/>
                </a:spcBef>
                <a:spcAft>
                  <a:spcPct val="5000"/>
                </a:spcAft>
              </a:pPr>
              <a:r>
                <a:rPr lang="en-US" sz="1800" kern="1200" dirty="0" smtClean="0">
                  <a:latin typeface="Courier New" panose="02070309020205020404" pitchFamily="49" charset="0"/>
                  <a:cs typeface="Courier New" panose="02070309020205020404" pitchFamily="49" charset="0"/>
                </a:rPr>
                <a:t>lighttpd-error.log</a:t>
              </a:r>
              <a:endParaRPr lang="en-US" sz="1800" kern="1200" dirty="0">
                <a:latin typeface="Courier New" panose="02070309020205020404" pitchFamily="49" charset="0"/>
                <a:cs typeface="Courier New" panose="02070309020205020404" pitchFamily="49" charset="0"/>
              </a:endParaRPr>
            </a:p>
          </p:txBody>
        </p:sp>
      </p:grpSp>
      <p:pic>
        <p:nvPicPr>
          <p:cNvPr id="34" name="Picture 11" descr="C:\Users\cantot\Documents\Training\Training Supporting Materials\Icons\All Others\Lock Opened and Closed.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4002" y="5846813"/>
            <a:ext cx="618646" cy="384827"/>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9" descr="C:\Users\cantot\Documents\Training\Training Supporting Materials\Icons\All Others\Symbol Error 2.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908275" y="3645889"/>
            <a:ext cx="457200" cy="457200"/>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10" descr="C:\Users\cantot\Documents\Training\Training Supporting Materials\Icons\All Others\Log In.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1535" y="2156964"/>
            <a:ext cx="457200" cy="457200"/>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3912065477"/>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p>
            <a:r>
              <a:rPr lang="en-US" dirty="0" smtClean="0"/>
              <a:t>Accessing Agent Log Files</a:t>
            </a:r>
            <a:endParaRPr lang="en-US" dirty="0"/>
          </a:p>
        </p:txBody>
      </p:sp>
      <p:pic>
        <p:nvPicPr>
          <p:cNvPr id="28674" name="Picture 2" descr="C:\Users\cantot\AppData\Local\Temp\SNAGHTML1f488327.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5575" y="839458"/>
            <a:ext cx="5819775" cy="4067176"/>
          </a:xfrm>
          <a:prstGeom prst="rect">
            <a:avLst/>
          </a:prstGeom>
          <a:noFill/>
          <a:extLst>
            <a:ext uri="{909E8E84-426E-40dd-AFC4-6F175D3DCCD1}">
              <a14:hiddenFill xmlns:a14="http://schemas.microsoft.com/office/drawing/2010/main">
                <a:solidFill>
                  <a:srgbClr val="FFFFFF"/>
                </a:solidFill>
              </a14:hiddenFill>
            </a:ext>
          </a:extLst>
        </p:spPr>
      </p:pic>
      <p:pic>
        <p:nvPicPr>
          <p:cNvPr id="28676" name="Picture 4" descr="C:\Users\cantot\AppData\Local\Temp\SNAGHTML1f53671f.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24225" y="5190797"/>
            <a:ext cx="5819775" cy="714375"/>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p:cNvGrpSpPr/>
          <p:nvPr/>
        </p:nvGrpSpPr>
        <p:grpSpPr>
          <a:xfrm>
            <a:off x="5578913" y="2184978"/>
            <a:ext cx="3421117" cy="493819"/>
            <a:chOff x="3273223" y="2392709"/>
            <a:chExt cx="2054871" cy="493819"/>
          </a:xfrm>
        </p:grpSpPr>
        <p:sp>
          <p:nvSpPr>
            <p:cNvPr id="6" name="Rectangle 5"/>
            <p:cNvSpPr/>
            <p:nvPr/>
          </p:nvSpPr>
          <p:spPr>
            <a:xfrm>
              <a:off x="3273223" y="2392709"/>
              <a:ext cx="2054871" cy="493819"/>
            </a:xfrm>
            <a:prstGeom prst="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7" name="Rectangle 6"/>
            <p:cNvSpPr/>
            <p:nvPr/>
          </p:nvSpPr>
          <p:spPr>
            <a:xfrm>
              <a:off x="3273223" y="2392709"/>
              <a:ext cx="2054871" cy="49381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4290" tIns="34290" rIns="34290" bIns="34290" numCol="1" spcCol="1270" anchor="ctr" anchorCtr="0">
              <a:noAutofit/>
            </a:bodyPr>
            <a:lstStyle/>
            <a:p>
              <a:pPr lvl="0" algn="ctr" defTabSz="800100">
                <a:lnSpc>
                  <a:spcPct val="90000"/>
                </a:lnSpc>
                <a:spcBef>
                  <a:spcPct val="0"/>
                </a:spcBef>
                <a:spcAft>
                  <a:spcPct val="5000"/>
                </a:spcAft>
              </a:pPr>
              <a:r>
                <a:rPr lang="en-US" sz="1800" kern="1200" dirty="0" smtClean="0">
                  <a:latin typeface="Courier New" panose="02070309020205020404" pitchFamily="49" charset="0"/>
                  <a:cs typeface="Courier New" panose="02070309020205020404" pitchFamily="49" charset="0"/>
                </a:rPr>
                <a:t>  gpmmon.log</a:t>
              </a:r>
              <a:endParaRPr lang="en-US" sz="1800" kern="1200" dirty="0">
                <a:latin typeface="Courier New" panose="02070309020205020404" pitchFamily="49" charset="0"/>
                <a:cs typeface="Courier New" panose="02070309020205020404" pitchFamily="49" charset="0"/>
              </a:endParaRPr>
            </a:p>
          </p:txBody>
        </p:sp>
      </p:grpSp>
      <p:grpSp>
        <p:nvGrpSpPr>
          <p:cNvPr id="8" name="Group 7"/>
          <p:cNvGrpSpPr/>
          <p:nvPr/>
        </p:nvGrpSpPr>
        <p:grpSpPr>
          <a:xfrm>
            <a:off x="63064" y="5301074"/>
            <a:ext cx="3421117" cy="493819"/>
            <a:chOff x="3273223" y="2392709"/>
            <a:chExt cx="2054871" cy="493819"/>
          </a:xfrm>
        </p:grpSpPr>
        <p:sp>
          <p:nvSpPr>
            <p:cNvPr id="9" name="Rectangle 8"/>
            <p:cNvSpPr/>
            <p:nvPr/>
          </p:nvSpPr>
          <p:spPr>
            <a:xfrm>
              <a:off x="3273223" y="2392709"/>
              <a:ext cx="2054871" cy="493819"/>
            </a:xfrm>
            <a:prstGeom prst="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0" name="Rectangle 9"/>
            <p:cNvSpPr/>
            <p:nvPr/>
          </p:nvSpPr>
          <p:spPr>
            <a:xfrm>
              <a:off x="3273223" y="2392709"/>
              <a:ext cx="2054871" cy="49381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4290" tIns="34290" rIns="34290" bIns="34290" numCol="1" spcCol="1270" anchor="ctr" anchorCtr="0">
              <a:noAutofit/>
            </a:bodyPr>
            <a:lstStyle/>
            <a:p>
              <a:pPr lvl="0" algn="ctr" defTabSz="800100">
                <a:lnSpc>
                  <a:spcPct val="90000"/>
                </a:lnSpc>
                <a:spcBef>
                  <a:spcPct val="0"/>
                </a:spcBef>
                <a:spcAft>
                  <a:spcPct val="5000"/>
                </a:spcAft>
              </a:pPr>
              <a:r>
                <a:rPr lang="en-US" sz="1800" kern="1200" dirty="0" smtClean="0">
                  <a:latin typeface="Courier New" panose="02070309020205020404" pitchFamily="49" charset="0"/>
                  <a:cs typeface="Courier New" panose="02070309020205020404" pitchFamily="49" charset="0"/>
                </a:rPr>
                <a:t>  gpsmon.log</a:t>
              </a:r>
              <a:endParaRPr lang="en-US" sz="1800" kern="1200" dirty="0">
                <a:latin typeface="Courier New" panose="02070309020205020404" pitchFamily="49" charset="0"/>
                <a:cs typeface="Courier New" panose="02070309020205020404" pitchFamily="49" charset="0"/>
              </a:endParaRPr>
            </a:p>
          </p:txBody>
        </p:sp>
      </p:grpSp>
    </p:spTree>
    <p:custDataLst>
      <p:tags r:id="rId1"/>
    </p:custDataLst>
    <p:extLst>
      <p:ext uri="{BB962C8B-B14F-4D97-AF65-F5344CB8AC3E}">
        <p14:creationId xmlns:p14="http://schemas.microsoft.com/office/powerpoint/2010/main" val="888599426"/>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p>
            <a:r>
              <a:rPr lang="en-US" dirty="0" smtClean="0"/>
              <a:t>Greenplum Command Center Overview</a:t>
            </a:r>
            <a:endParaRPr lang="en-US" dirty="0"/>
          </a:p>
        </p:txBody>
      </p:sp>
      <p:sp>
        <p:nvSpPr>
          <p:cNvPr id="9" name="Content Placeholder 8"/>
          <p:cNvSpPr txBox="1">
            <a:spLocks/>
          </p:cNvSpPr>
          <p:nvPr/>
        </p:nvSpPr>
        <p:spPr bwMode="auto">
          <a:xfrm>
            <a:off x="228600" y="911801"/>
            <a:ext cx="4876800" cy="495300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20000"/>
              </a:spcBef>
              <a:spcAft>
                <a:spcPct val="0"/>
              </a:spcAft>
              <a:buClr>
                <a:srgbClr val="92D050"/>
              </a:buClr>
              <a:buSzPct val="120000"/>
              <a:buFont typeface="Arial" charset="0"/>
              <a:buNone/>
              <a:tabLst/>
              <a:defRPr/>
            </a:pPr>
            <a:r>
              <a:rPr kumimoji="0" lang="en-US" sz="2200" b="0" i="0" u="none" strike="noStrike" kern="1200" cap="none" spc="0" normalizeH="0" baseline="0" noProof="0" dirty="0" smtClean="0">
                <a:ln>
                  <a:noFill/>
                </a:ln>
                <a:solidFill>
                  <a:schemeClr val="bg2">
                    <a:lumMod val="75000"/>
                  </a:schemeClr>
                </a:solidFill>
                <a:effectLst/>
                <a:uLnTx/>
                <a:uFillTx/>
                <a:latin typeface="Calibri" pitchFamily="34" charset="0"/>
                <a:cs typeface="+mn-cs"/>
              </a:rPr>
              <a:t>Greenplum Command Center:</a:t>
            </a:r>
          </a:p>
          <a:p>
            <a:pPr marL="231775" marR="0" lvl="0" indent="-231775" algn="l" defTabSz="914400" rtl="0" eaLnBrk="1" fontAlgn="base" latinLnBrk="0" hangingPunct="1">
              <a:lnSpc>
                <a:spcPct val="100000"/>
              </a:lnSpc>
              <a:spcBef>
                <a:spcPct val="20000"/>
              </a:spcBef>
              <a:spcAft>
                <a:spcPct val="0"/>
              </a:spcAft>
              <a:buClr>
                <a:srgbClr val="92D050"/>
              </a:buClr>
              <a:buSzPct val="120000"/>
              <a:buFont typeface="Arial" charset="0"/>
              <a:buChar char="•"/>
              <a:tabLst/>
              <a:defRPr/>
            </a:pPr>
            <a:r>
              <a:rPr kumimoji="0" lang="en-US" sz="2200" b="0" i="0" u="none" strike="noStrike" kern="1200" cap="none" spc="0" normalizeH="0" baseline="0" noProof="0" dirty="0" smtClean="0">
                <a:ln>
                  <a:noFill/>
                </a:ln>
                <a:solidFill>
                  <a:schemeClr val="bg2">
                    <a:lumMod val="75000"/>
                  </a:schemeClr>
                </a:solidFill>
                <a:effectLst/>
                <a:uLnTx/>
                <a:uFillTx/>
                <a:latin typeface="Calibri" pitchFamily="34" charset="0"/>
                <a:cs typeface="+mn-cs"/>
              </a:rPr>
              <a:t>Collects system metrics and query details</a:t>
            </a:r>
          </a:p>
          <a:p>
            <a:pPr marL="231775" marR="0" lvl="0" indent="-231775" algn="l" defTabSz="914400" rtl="0" eaLnBrk="1" fontAlgn="base" latinLnBrk="0" hangingPunct="1">
              <a:lnSpc>
                <a:spcPct val="100000"/>
              </a:lnSpc>
              <a:spcBef>
                <a:spcPct val="20000"/>
              </a:spcBef>
              <a:spcAft>
                <a:spcPct val="0"/>
              </a:spcAft>
              <a:buClr>
                <a:srgbClr val="92D050"/>
              </a:buClr>
              <a:buSzPct val="120000"/>
              <a:buFont typeface="Arial" charset="0"/>
              <a:buChar char="•"/>
              <a:tabLst/>
              <a:defRPr/>
            </a:pPr>
            <a:r>
              <a:rPr kumimoji="0" lang="en-US" sz="2200" b="0" i="0" u="none" strike="noStrike" kern="1200" cap="none" spc="0" normalizeH="0" baseline="0" noProof="0" dirty="0" smtClean="0">
                <a:ln>
                  <a:noFill/>
                </a:ln>
                <a:solidFill>
                  <a:schemeClr val="bg2">
                    <a:lumMod val="75000"/>
                  </a:schemeClr>
                </a:solidFill>
                <a:effectLst/>
                <a:uLnTx/>
                <a:uFillTx/>
                <a:latin typeface="Calibri" pitchFamily="34" charset="0"/>
                <a:cs typeface="+mn-cs"/>
              </a:rPr>
              <a:t>Aggregates historical information</a:t>
            </a:r>
          </a:p>
          <a:p>
            <a:pPr marL="231775" marR="0" lvl="0" indent="-231775" algn="l" defTabSz="914400" rtl="0" eaLnBrk="1" fontAlgn="base" latinLnBrk="0" hangingPunct="1">
              <a:lnSpc>
                <a:spcPct val="100000"/>
              </a:lnSpc>
              <a:spcBef>
                <a:spcPct val="20000"/>
              </a:spcBef>
              <a:spcAft>
                <a:spcPct val="0"/>
              </a:spcAft>
              <a:buClr>
                <a:srgbClr val="92D050"/>
              </a:buClr>
              <a:buSzPct val="120000"/>
              <a:buFont typeface="Arial" charset="0"/>
              <a:buChar char="•"/>
              <a:tabLst/>
              <a:defRPr/>
            </a:pPr>
            <a:r>
              <a:rPr kumimoji="0" lang="en-US" sz="2200" b="0" i="0" u="none" strike="noStrike" kern="1200" cap="none" spc="0" normalizeH="0" baseline="0" noProof="0" dirty="0" smtClean="0">
                <a:ln>
                  <a:noFill/>
                </a:ln>
                <a:solidFill>
                  <a:schemeClr val="bg2">
                    <a:lumMod val="75000"/>
                  </a:schemeClr>
                </a:solidFill>
                <a:effectLst/>
                <a:uLnTx/>
                <a:uFillTx/>
                <a:latin typeface="Calibri" pitchFamily="34" charset="0"/>
                <a:cs typeface="+mn-cs"/>
              </a:rPr>
              <a:t>Monitors</a:t>
            </a:r>
            <a:r>
              <a:rPr lang="en-US" sz="2200" dirty="0" smtClean="0">
                <a:solidFill>
                  <a:schemeClr val="bg2">
                    <a:lumMod val="75000"/>
                  </a:schemeClr>
                </a:solidFill>
                <a:latin typeface="Calibri" pitchFamily="34" charset="0"/>
                <a:cs typeface="+mn-cs"/>
              </a:rPr>
              <a:t> key metrics</a:t>
            </a:r>
          </a:p>
          <a:p>
            <a:pPr marL="231775" marR="0" lvl="0" indent="-231775" algn="l" defTabSz="914400" rtl="0" eaLnBrk="1" fontAlgn="base" latinLnBrk="0" hangingPunct="1">
              <a:lnSpc>
                <a:spcPct val="100000"/>
              </a:lnSpc>
              <a:spcBef>
                <a:spcPct val="20000"/>
              </a:spcBef>
              <a:spcAft>
                <a:spcPct val="0"/>
              </a:spcAft>
              <a:buClr>
                <a:srgbClr val="92D050"/>
              </a:buClr>
              <a:buSzPct val="120000"/>
              <a:buFont typeface="Arial" charset="0"/>
              <a:buChar char="•"/>
              <a:tabLst/>
              <a:defRPr/>
            </a:pPr>
            <a:r>
              <a:rPr kumimoji="0" lang="en-US" sz="2200" b="0" i="0" u="none" strike="noStrike" kern="1200" cap="none" spc="0" normalizeH="0" baseline="0" noProof="0" dirty="0" smtClean="0">
                <a:ln>
                  <a:noFill/>
                </a:ln>
                <a:solidFill>
                  <a:schemeClr val="bg2">
                    <a:lumMod val="75000"/>
                  </a:schemeClr>
                </a:solidFill>
                <a:effectLst/>
                <a:uLnTx/>
                <a:uFillTx/>
                <a:latin typeface="Calibri" pitchFamily="34" charset="0"/>
                <a:cs typeface="+mn-cs"/>
              </a:rPr>
              <a:t>Controls instance power</a:t>
            </a:r>
          </a:p>
          <a:p>
            <a:pPr marL="231775" marR="0" lvl="0" indent="-231775" algn="l" defTabSz="914400" rtl="0" eaLnBrk="1" fontAlgn="base" latinLnBrk="0" hangingPunct="1">
              <a:lnSpc>
                <a:spcPct val="100000"/>
              </a:lnSpc>
              <a:spcBef>
                <a:spcPct val="20000"/>
              </a:spcBef>
              <a:spcAft>
                <a:spcPct val="0"/>
              </a:spcAft>
              <a:buClr>
                <a:srgbClr val="92D050"/>
              </a:buClr>
              <a:buSzPct val="120000"/>
              <a:buFont typeface="Arial" charset="0"/>
              <a:buChar char="•"/>
              <a:tabLst/>
              <a:defRPr/>
            </a:pPr>
            <a:r>
              <a:rPr lang="en-US" sz="2200" dirty="0" smtClean="0">
                <a:solidFill>
                  <a:schemeClr val="bg2">
                    <a:lumMod val="75000"/>
                  </a:schemeClr>
                </a:solidFill>
                <a:latin typeface="Calibri" pitchFamily="34" charset="0"/>
                <a:cs typeface="+mn-cs"/>
              </a:rPr>
              <a:t>Modifies resource management</a:t>
            </a:r>
            <a:endParaRPr kumimoji="0" lang="en-US" sz="2200" b="0" i="0" u="none" strike="noStrike" kern="1200" cap="none" spc="0" normalizeH="0" baseline="0" noProof="0" dirty="0" smtClean="0">
              <a:ln>
                <a:noFill/>
              </a:ln>
              <a:solidFill>
                <a:schemeClr val="bg2">
                  <a:lumMod val="75000"/>
                </a:schemeClr>
              </a:solidFill>
              <a:effectLst/>
              <a:uLnTx/>
              <a:uFillTx/>
              <a:latin typeface="Calibri" pitchFamily="34" charset="0"/>
              <a:cs typeface="+mn-cs"/>
            </a:endParaRPr>
          </a:p>
        </p:txBody>
      </p:sp>
      <p:pic>
        <p:nvPicPr>
          <p:cNvPr id="23554"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103952" y="990242"/>
            <a:ext cx="2960447" cy="188223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4568112" y="1045881"/>
            <a:ext cx="1621395" cy="369332"/>
          </a:xfrm>
          <a:prstGeom prst="rect">
            <a:avLst/>
          </a:prstGeom>
          <a:solidFill>
            <a:schemeClr val="bg1"/>
          </a:solidFill>
          <a:ln>
            <a:solidFill>
              <a:schemeClr val="bg2">
                <a:lumMod val="60000"/>
                <a:lumOff val="40000"/>
              </a:schemeClr>
            </a:solidFill>
          </a:ln>
          <a:effectLst>
            <a:outerShdw blurRad="50800" dist="38100" dir="2700000" algn="tl" rotWithShape="0">
              <a:prstClr val="black">
                <a:alpha val="40000"/>
              </a:prstClr>
            </a:outerShdw>
          </a:effectLst>
        </p:spPr>
        <p:txBody>
          <a:bodyPr wrap="none" rtlCol="0">
            <a:spAutoFit/>
          </a:bodyPr>
          <a:lstStyle/>
          <a:p>
            <a:pPr algn="ctr"/>
            <a:r>
              <a:rPr lang="en-US" b="1" dirty="0" smtClean="0">
                <a:solidFill>
                  <a:schemeClr val="bg2">
                    <a:lumMod val="75000"/>
                  </a:schemeClr>
                </a:solidFill>
                <a:latin typeface="Calibri" pitchFamily="34" charset="0"/>
              </a:rPr>
              <a:t>Cluster metrics</a:t>
            </a:r>
            <a:endParaRPr lang="en-US" b="1" dirty="0">
              <a:solidFill>
                <a:schemeClr val="bg2">
                  <a:lumMod val="75000"/>
                </a:schemeClr>
              </a:solidFill>
              <a:latin typeface="Calibri" pitchFamily="34" charset="0"/>
            </a:endParaRPr>
          </a:p>
        </p:txBody>
      </p:sp>
      <p:pic>
        <p:nvPicPr>
          <p:cNvPr id="23556" name="Picture 4"/>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5378808" y="2510654"/>
            <a:ext cx="2948445" cy="187607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7171529" y="3276600"/>
            <a:ext cx="1678539" cy="369332"/>
          </a:xfrm>
          <a:prstGeom prst="rect">
            <a:avLst/>
          </a:prstGeom>
          <a:solidFill>
            <a:schemeClr val="bg1"/>
          </a:solidFill>
          <a:ln>
            <a:solidFill>
              <a:schemeClr val="bg2">
                <a:lumMod val="60000"/>
                <a:lumOff val="40000"/>
              </a:schemeClr>
            </a:solidFill>
          </a:ln>
          <a:effectLst>
            <a:outerShdw blurRad="50800" dist="38100" dir="2700000" algn="tl" rotWithShape="0">
              <a:prstClr val="black">
                <a:alpha val="40000"/>
              </a:prstClr>
            </a:outerShdw>
          </a:effectLst>
        </p:spPr>
        <p:txBody>
          <a:bodyPr wrap="none" rtlCol="0">
            <a:spAutoFit/>
          </a:bodyPr>
          <a:lstStyle/>
          <a:p>
            <a:pPr algn="ctr"/>
            <a:r>
              <a:rPr lang="en-US" b="1" dirty="0" smtClean="0">
                <a:solidFill>
                  <a:schemeClr val="bg2">
                    <a:lumMod val="75000"/>
                  </a:schemeClr>
                </a:solidFill>
                <a:latin typeface="Calibri" pitchFamily="34" charset="0"/>
              </a:rPr>
              <a:t>Segment Status</a:t>
            </a:r>
            <a:endParaRPr lang="en-US" b="1" dirty="0">
              <a:solidFill>
                <a:schemeClr val="bg2">
                  <a:lumMod val="75000"/>
                </a:schemeClr>
              </a:solidFill>
              <a:latin typeface="Calibri" pitchFamily="34" charset="0"/>
            </a:endParaRPr>
          </a:p>
        </p:txBody>
      </p:sp>
      <p:pic>
        <p:nvPicPr>
          <p:cNvPr id="23558" name="Picture 6"/>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4825233" y="3697457"/>
            <a:ext cx="3151030" cy="2005875"/>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7459944" y="4596312"/>
            <a:ext cx="1390124" cy="369332"/>
          </a:xfrm>
          <a:prstGeom prst="rect">
            <a:avLst/>
          </a:prstGeom>
          <a:solidFill>
            <a:schemeClr val="bg1"/>
          </a:solidFill>
          <a:ln>
            <a:solidFill>
              <a:schemeClr val="bg2">
                <a:lumMod val="60000"/>
                <a:lumOff val="40000"/>
              </a:schemeClr>
            </a:solidFill>
          </a:ln>
          <a:effectLst>
            <a:outerShdw blurRad="50800" dist="38100" dir="2700000" algn="tl" rotWithShape="0">
              <a:prstClr val="black">
                <a:alpha val="40000"/>
              </a:prstClr>
            </a:outerShdw>
          </a:effectLst>
        </p:spPr>
        <p:txBody>
          <a:bodyPr wrap="none" rtlCol="0">
            <a:spAutoFit/>
          </a:bodyPr>
          <a:lstStyle/>
          <a:p>
            <a:pPr algn="ctr"/>
            <a:r>
              <a:rPr lang="en-US" b="1" dirty="0" smtClean="0">
                <a:solidFill>
                  <a:schemeClr val="bg2">
                    <a:lumMod val="75000"/>
                  </a:schemeClr>
                </a:solidFill>
                <a:latin typeface="Calibri" pitchFamily="34" charset="0"/>
              </a:rPr>
              <a:t>Host metrics</a:t>
            </a:r>
            <a:endParaRPr lang="en-US" b="1" dirty="0">
              <a:solidFill>
                <a:schemeClr val="bg2">
                  <a:lumMod val="75000"/>
                </a:schemeClr>
              </a:solidFill>
              <a:latin typeface="Calibri" pitchFamily="34" charset="0"/>
            </a:endParaRPr>
          </a:p>
        </p:txBody>
      </p:sp>
      <p:pic>
        <p:nvPicPr>
          <p:cNvPr id="23560" name="Picture 8"/>
          <p:cNvPicPr>
            <a:picLocks noChangeAspect="1" noChangeArrowheads="1"/>
          </p:cNvPicPr>
          <p:nvPr/>
        </p:nvPicPr>
        <p:blipFill>
          <a:blip r:embed="rId7">
            <a:extLst>
              <a:ext uri="{28A0092B-C50C-407E-A947-70E740481C1C}">
                <a14:useLocalDpi xmlns:a14="http://schemas.microsoft.com/office/drawing/2010/main" val="0"/>
              </a:ext>
            </a:extLst>
          </a:blip>
          <a:stretch>
            <a:fillRect/>
          </a:stretch>
        </p:blipFill>
        <p:spPr bwMode="auto">
          <a:xfrm>
            <a:off x="317718" y="4060950"/>
            <a:ext cx="3151030" cy="2005875"/>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665313" y="5334000"/>
            <a:ext cx="1227920" cy="369332"/>
          </a:xfrm>
          <a:prstGeom prst="rect">
            <a:avLst/>
          </a:prstGeom>
          <a:solidFill>
            <a:schemeClr val="bg1"/>
          </a:solidFill>
          <a:ln>
            <a:solidFill>
              <a:schemeClr val="bg2">
                <a:lumMod val="60000"/>
                <a:lumOff val="40000"/>
              </a:schemeClr>
            </a:solidFill>
          </a:ln>
          <a:effectLst>
            <a:outerShdw blurRad="50800" dist="38100" dir="2700000" algn="tl" rotWithShape="0">
              <a:prstClr val="black">
                <a:alpha val="40000"/>
              </a:prstClr>
            </a:outerShdw>
          </a:effectLst>
        </p:spPr>
        <p:txBody>
          <a:bodyPr wrap="none" rtlCol="0">
            <a:spAutoFit/>
          </a:bodyPr>
          <a:lstStyle/>
          <a:p>
            <a:pPr algn="ctr"/>
            <a:r>
              <a:rPr lang="en-US" b="1" dirty="0" smtClean="0">
                <a:solidFill>
                  <a:schemeClr val="bg2">
                    <a:lumMod val="75000"/>
                  </a:schemeClr>
                </a:solidFill>
                <a:latin typeface="Calibri" pitchFamily="34" charset="0"/>
              </a:rPr>
              <a:t>Dashboard</a:t>
            </a:r>
            <a:endParaRPr lang="en-US" b="1" dirty="0">
              <a:solidFill>
                <a:schemeClr val="bg2">
                  <a:lumMod val="75000"/>
                </a:schemeClr>
              </a:solidFill>
              <a:latin typeface="Calibri" pitchFamily="34" charset="0"/>
            </a:endParaRPr>
          </a:p>
        </p:txBody>
      </p:sp>
      <p:pic>
        <p:nvPicPr>
          <p:cNvPr id="12" name="Picture 6"/>
          <p:cNvPicPr>
            <a:picLocks noChangeAspect="1" noChangeArrowheads="1"/>
          </p:cNvPicPr>
          <p:nvPr/>
        </p:nvPicPr>
        <p:blipFill>
          <a:blip r:embed="rId8">
            <a:extLst>
              <a:ext uri="{28A0092B-C50C-407E-A947-70E740481C1C}">
                <a14:useLocalDpi xmlns:a14="http://schemas.microsoft.com/office/drawing/2010/main" val="0"/>
              </a:ext>
            </a:extLst>
          </a:blip>
          <a:stretch>
            <a:fillRect/>
          </a:stretch>
        </p:blipFill>
        <p:spPr bwMode="auto">
          <a:xfrm>
            <a:off x="2799071" y="3962706"/>
            <a:ext cx="3148555" cy="2005875"/>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p:cNvSpPr txBox="1"/>
          <p:nvPr/>
        </p:nvSpPr>
        <p:spPr>
          <a:xfrm>
            <a:off x="3867283" y="5329090"/>
            <a:ext cx="1915909" cy="369332"/>
          </a:xfrm>
          <a:prstGeom prst="rect">
            <a:avLst/>
          </a:prstGeom>
          <a:solidFill>
            <a:schemeClr val="bg1"/>
          </a:solidFill>
          <a:ln>
            <a:solidFill>
              <a:schemeClr val="bg2">
                <a:lumMod val="60000"/>
                <a:lumOff val="40000"/>
              </a:schemeClr>
            </a:solidFill>
          </a:ln>
          <a:effectLst>
            <a:outerShdw blurRad="50800" dist="38100" dir="2700000" algn="tl" rotWithShape="0">
              <a:prstClr val="black">
                <a:alpha val="40000"/>
              </a:prstClr>
            </a:outerShdw>
          </a:effectLst>
        </p:spPr>
        <p:txBody>
          <a:bodyPr wrap="none" rtlCol="0">
            <a:spAutoFit/>
          </a:bodyPr>
          <a:lstStyle/>
          <a:p>
            <a:pPr algn="ctr"/>
            <a:r>
              <a:rPr lang="en-US" b="1" dirty="0" smtClean="0">
                <a:solidFill>
                  <a:schemeClr val="bg2">
                    <a:lumMod val="75000"/>
                  </a:schemeClr>
                </a:solidFill>
                <a:latin typeface="Calibri" pitchFamily="34" charset="0"/>
              </a:rPr>
              <a:t>Query Monitoring</a:t>
            </a:r>
            <a:endParaRPr lang="en-US" b="1" dirty="0">
              <a:solidFill>
                <a:schemeClr val="bg2">
                  <a:lumMod val="75000"/>
                </a:schemeClr>
              </a:solidFill>
              <a:latin typeface="Calibri" pitchFamily="34" charset="0"/>
            </a:endParaRPr>
          </a:p>
        </p:txBody>
      </p:sp>
    </p:spTree>
    <p:custDataLst>
      <p:tags r:id="rId1"/>
    </p:custDataLst>
    <p:extLst>
      <p:ext uri="{BB962C8B-B14F-4D97-AF65-F5344CB8AC3E}">
        <p14:creationId xmlns:p14="http://schemas.microsoft.com/office/powerpoint/2010/main" val="3939956316"/>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6"/>
          <p:cNvSpPr>
            <a:spLocks noGrp="1"/>
          </p:cNvSpPr>
          <p:nvPr>
            <p:ph type="title"/>
          </p:nvPr>
        </p:nvSpPr>
        <p:spPr/>
        <p:txBody>
          <a:bodyPr/>
          <a:lstStyle/>
          <a:p>
            <a:r>
              <a:rPr lang="en-US" dirty="0" smtClean="0"/>
              <a:t>Lab: Install and Configure Pivotal Greenplum Command Center</a:t>
            </a:r>
          </a:p>
        </p:txBody>
      </p:sp>
      <p:sp>
        <p:nvSpPr>
          <p:cNvPr id="6" name="Content Placeholder 5"/>
          <p:cNvSpPr>
            <a:spLocks noGrp="1"/>
          </p:cNvSpPr>
          <p:nvPr>
            <p:ph idx="1"/>
          </p:nvPr>
        </p:nvSpPr>
        <p:spPr/>
        <p:txBody>
          <a:bodyPr/>
          <a:lstStyle/>
          <a:p>
            <a:pPr marL="0" indent="0">
              <a:buNone/>
            </a:pPr>
            <a:r>
              <a:rPr lang="en-US" dirty="0" smtClean="0"/>
              <a:t>In this lab, you install Greenplum Command Center and validate that it was successfully installed.</a:t>
            </a:r>
          </a:p>
          <a:p>
            <a:pPr marL="0" indent="0">
              <a:buNone/>
            </a:pPr>
            <a:r>
              <a:rPr lang="en-US" dirty="0" smtClean="0"/>
              <a:t>You will: </a:t>
            </a:r>
          </a:p>
          <a:p>
            <a:r>
              <a:rPr lang="en-US" dirty="0" smtClean="0"/>
              <a:t>Enable the Greenplum Command Center agents</a:t>
            </a:r>
          </a:p>
          <a:p>
            <a:r>
              <a:rPr lang="en-US" dirty="0" smtClean="0"/>
              <a:t>Install the Greenplum Command Center Console</a:t>
            </a:r>
          </a:p>
          <a:p>
            <a:r>
              <a:rPr lang="en-US" dirty="0" smtClean="0"/>
              <a:t>Configure the Greenplum Command Center Console and enable access to the console for </a:t>
            </a:r>
            <a:r>
              <a:rPr lang="en-US" dirty="0" err="1" smtClean="0">
                <a:latin typeface="Courier New" panose="02070309020205020404" pitchFamily="49" charset="0"/>
                <a:cs typeface="Courier New" panose="02070309020205020404" pitchFamily="49" charset="0"/>
              </a:rPr>
              <a:t>gpadmin</a:t>
            </a:r>
            <a:endParaRPr lang="en-US" dirty="0" smtClean="0">
              <a:latin typeface="Courier New" panose="02070309020205020404" pitchFamily="49" charset="0"/>
              <a:cs typeface="Courier New" panose="02070309020205020404" pitchFamily="49" charset="0"/>
            </a:endParaRPr>
          </a:p>
          <a:p>
            <a:endParaRPr lang="en-US" dirty="0"/>
          </a:p>
        </p:txBody>
      </p:sp>
    </p:spTree>
    <p:custDataLst>
      <p:tags r:id="rId1"/>
    </p:custDataLst>
    <p:extLst>
      <p:ext uri="{BB962C8B-B14F-4D97-AF65-F5344CB8AC3E}">
        <p14:creationId xmlns:p14="http://schemas.microsoft.com/office/powerpoint/2010/main" val="578065988"/>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6"/>
          <p:cNvSpPr>
            <a:spLocks noGrp="1"/>
          </p:cNvSpPr>
          <p:nvPr>
            <p:ph type="title"/>
          </p:nvPr>
        </p:nvSpPr>
        <p:spPr/>
        <p:txBody>
          <a:bodyPr/>
          <a:lstStyle/>
          <a:p>
            <a:r>
              <a:rPr lang="en-US" dirty="0" smtClean="0"/>
              <a:t>Lab: Navigating Pivotal Greenplum Command Center</a:t>
            </a:r>
          </a:p>
        </p:txBody>
      </p:sp>
      <p:sp>
        <p:nvSpPr>
          <p:cNvPr id="6" name="Content Placeholder 5"/>
          <p:cNvSpPr>
            <a:spLocks noGrp="1"/>
          </p:cNvSpPr>
          <p:nvPr>
            <p:ph idx="1"/>
          </p:nvPr>
        </p:nvSpPr>
        <p:spPr/>
        <p:txBody>
          <a:bodyPr/>
          <a:lstStyle/>
          <a:p>
            <a:pPr marL="0" indent="0">
              <a:buNone/>
            </a:pPr>
            <a:r>
              <a:rPr lang="en-US" dirty="0" smtClean="0"/>
              <a:t>In this lab, you install Greenplum Command Center and validate that it was successfully installed.</a:t>
            </a:r>
          </a:p>
          <a:p>
            <a:pPr marL="0" indent="0">
              <a:buNone/>
            </a:pPr>
            <a:r>
              <a:rPr lang="en-US" dirty="0" smtClean="0"/>
              <a:t>You will: </a:t>
            </a:r>
          </a:p>
          <a:p>
            <a:r>
              <a:rPr lang="en-US" dirty="0" smtClean="0"/>
              <a:t>Navigate the Pivotal Greenplum Command Center dashboards</a:t>
            </a:r>
            <a:endParaRPr lang="en-US" dirty="0">
              <a:latin typeface="+mj-lt"/>
              <a:cs typeface="Courier New" panose="02070309020205020404" pitchFamily="49" charset="0"/>
            </a:endParaRPr>
          </a:p>
          <a:p>
            <a:r>
              <a:rPr lang="en-US" dirty="0" smtClean="0">
                <a:latin typeface="+mj-lt"/>
                <a:cs typeface="Courier New" panose="02070309020205020404" pitchFamily="49" charset="0"/>
              </a:rPr>
              <a:t>Obtain information on the Greenplum environment using the tabs</a:t>
            </a:r>
            <a:endParaRPr lang="en-US" dirty="0" smtClean="0">
              <a:latin typeface="+mj-lt"/>
            </a:endParaRPr>
          </a:p>
        </p:txBody>
      </p:sp>
    </p:spTree>
    <p:custDataLst>
      <p:tags r:id="rId1"/>
    </p:custDataLst>
    <p:extLst>
      <p:ext uri="{BB962C8B-B14F-4D97-AF65-F5344CB8AC3E}">
        <p14:creationId xmlns:p14="http://schemas.microsoft.com/office/powerpoint/2010/main" val="1121392143"/>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87"/>
        <p:cNvGrpSpPr/>
        <p:nvPr/>
      </p:nvGrpSpPr>
      <p:grpSpPr>
        <a:xfrm>
          <a:off x="0" y="0"/>
          <a:ext cx="0" cy="0"/>
          <a:chOff x="0" y="0"/>
          <a:chExt cx="0" cy="0"/>
        </a:xfrm>
      </p:grpSpPr>
    </p:spTree>
    <p:extLst>
      <p:ext uri="{BB962C8B-B14F-4D97-AF65-F5344CB8AC3E}">
        <p14:creationId xmlns:p14="http://schemas.microsoft.com/office/powerpoint/2010/main" val="2230914295"/>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9"/>
            <a:ext cx="8229600" cy="637162"/>
          </a:xfrm>
        </p:spPr>
        <p:txBody>
          <a:bodyPr anchor="t"/>
          <a:lstStyle/>
          <a:p>
            <a:r>
              <a:rPr lang="en-US" dirty="0" smtClean="0"/>
              <a:t>Greenplum Command</a:t>
            </a:r>
            <a:br>
              <a:rPr lang="en-US" dirty="0" smtClean="0"/>
            </a:br>
            <a:r>
              <a:rPr lang="en-US" dirty="0" smtClean="0"/>
              <a:t>Center Architecture</a:t>
            </a:r>
            <a:endParaRPr lang="en-US" dirty="0"/>
          </a:p>
        </p:txBody>
      </p:sp>
      <p:sp>
        <p:nvSpPr>
          <p:cNvPr id="9" name="Content Placeholder 8"/>
          <p:cNvSpPr txBox="1">
            <a:spLocks/>
          </p:cNvSpPr>
          <p:nvPr/>
        </p:nvSpPr>
        <p:spPr bwMode="auto">
          <a:xfrm>
            <a:off x="228600" y="1370152"/>
            <a:ext cx="4876800" cy="439097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20000"/>
              </a:spcBef>
              <a:spcAft>
                <a:spcPct val="0"/>
              </a:spcAft>
              <a:buClr>
                <a:srgbClr val="92D050"/>
              </a:buClr>
              <a:buSzPct val="120000"/>
              <a:buFont typeface="Arial" charset="0"/>
              <a:buNone/>
              <a:tabLst/>
              <a:defRPr/>
            </a:pPr>
            <a:r>
              <a:rPr kumimoji="0" lang="en-US" sz="2200" b="0" i="0" u="none" strike="noStrike" kern="1200" cap="none" spc="0" normalizeH="0" baseline="0" noProof="0" dirty="0" smtClean="0">
                <a:ln>
                  <a:noFill/>
                </a:ln>
                <a:solidFill>
                  <a:schemeClr val="bg2">
                    <a:lumMod val="75000"/>
                  </a:schemeClr>
                </a:solidFill>
                <a:effectLst/>
                <a:uLnTx/>
                <a:uFillTx/>
                <a:latin typeface="Calibri" pitchFamily="34" charset="0"/>
                <a:cs typeface="+mn-cs"/>
              </a:rPr>
              <a:t>Greenplum Command Center:</a:t>
            </a:r>
          </a:p>
          <a:p>
            <a:pPr marL="231775" marR="0" lvl="0" indent="-231775" algn="l" defTabSz="914400" rtl="0" eaLnBrk="1" fontAlgn="base" latinLnBrk="0" hangingPunct="1">
              <a:lnSpc>
                <a:spcPct val="100000"/>
              </a:lnSpc>
              <a:spcBef>
                <a:spcPct val="20000"/>
              </a:spcBef>
              <a:spcAft>
                <a:spcPct val="0"/>
              </a:spcAft>
              <a:buClr>
                <a:srgbClr val="92D050"/>
              </a:buClr>
              <a:buSzPct val="120000"/>
              <a:buFont typeface="Arial" charset="0"/>
              <a:buChar char="•"/>
              <a:tabLst/>
              <a:defRPr/>
            </a:pPr>
            <a:r>
              <a:rPr kumimoji="0" lang="en-US" sz="2200" b="0" i="0" u="none" strike="noStrike" kern="1200" cap="none" spc="0" normalizeH="0" baseline="0" noProof="0" dirty="0" smtClean="0">
                <a:ln>
                  <a:noFill/>
                </a:ln>
                <a:solidFill>
                  <a:schemeClr val="bg2">
                    <a:lumMod val="75000"/>
                  </a:schemeClr>
                </a:solidFill>
                <a:effectLst/>
                <a:uLnTx/>
                <a:uFillTx/>
                <a:latin typeface="Calibri" pitchFamily="34" charset="0"/>
                <a:cs typeface="+mn-cs"/>
              </a:rPr>
              <a:t>Installs GPCC</a:t>
            </a:r>
            <a:r>
              <a:rPr lang="en-US" sz="2200" dirty="0">
                <a:solidFill>
                  <a:schemeClr val="bg2">
                    <a:lumMod val="75000"/>
                  </a:schemeClr>
                </a:solidFill>
                <a:latin typeface="Calibri" pitchFamily="34" charset="0"/>
              </a:rPr>
              <a:t> </a:t>
            </a:r>
            <a:r>
              <a:rPr lang="en-US" sz="2200" dirty="0" smtClean="0">
                <a:solidFill>
                  <a:schemeClr val="bg2">
                    <a:lumMod val="75000"/>
                  </a:schemeClr>
                </a:solidFill>
                <a:latin typeface="Calibri" pitchFamily="34" charset="0"/>
              </a:rPr>
              <a:t>on Greenplum Master and Standby hosts</a:t>
            </a:r>
          </a:p>
          <a:p>
            <a:pPr marL="231775" marR="0" lvl="0" indent="-231775" algn="l" defTabSz="914400" rtl="0" eaLnBrk="1" fontAlgn="base" latinLnBrk="0" hangingPunct="1">
              <a:lnSpc>
                <a:spcPct val="100000"/>
              </a:lnSpc>
              <a:spcBef>
                <a:spcPct val="20000"/>
              </a:spcBef>
              <a:spcAft>
                <a:spcPct val="0"/>
              </a:spcAft>
              <a:buClr>
                <a:srgbClr val="92D050"/>
              </a:buClr>
              <a:buSzPct val="120000"/>
              <a:buFont typeface="Arial" charset="0"/>
              <a:buChar char="•"/>
              <a:tabLst/>
              <a:defRPr/>
            </a:pPr>
            <a:r>
              <a:rPr kumimoji="0" lang="en-US" sz="2200" b="0" i="0" u="none" strike="noStrike" kern="1200" cap="none" spc="0" normalizeH="0" baseline="0" noProof="0" dirty="0" smtClean="0">
                <a:ln>
                  <a:noFill/>
                </a:ln>
                <a:solidFill>
                  <a:schemeClr val="bg2">
                    <a:lumMod val="75000"/>
                  </a:schemeClr>
                </a:solidFill>
                <a:effectLst/>
                <a:uLnTx/>
                <a:uFillTx/>
                <a:latin typeface="Calibri" pitchFamily="34" charset="0"/>
                <a:cs typeface="+mn-cs"/>
              </a:rPr>
              <a:t>Installs</a:t>
            </a:r>
            <a:r>
              <a:rPr kumimoji="0" lang="en-US" sz="2200" b="0" i="0" u="none" strike="noStrike" kern="1200" cap="none" spc="0" normalizeH="0" noProof="0" dirty="0" smtClean="0">
                <a:ln>
                  <a:noFill/>
                </a:ln>
                <a:solidFill>
                  <a:schemeClr val="bg2">
                    <a:lumMod val="75000"/>
                  </a:schemeClr>
                </a:solidFill>
                <a:effectLst/>
                <a:uLnTx/>
                <a:uFillTx/>
                <a:latin typeface="Calibri" pitchFamily="34" charset="0"/>
                <a:cs typeface="+mn-cs"/>
              </a:rPr>
              <a:t> GPCC Agents on all Segments (including the Master and Standby)</a:t>
            </a:r>
            <a:endParaRPr kumimoji="0" lang="en-US" sz="2200" b="0" i="0" u="none" strike="noStrike" kern="1200" cap="none" spc="0" normalizeH="0" baseline="0" noProof="0" dirty="0" smtClean="0">
              <a:ln>
                <a:noFill/>
              </a:ln>
              <a:solidFill>
                <a:schemeClr val="bg2">
                  <a:lumMod val="75000"/>
                </a:schemeClr>
              </a:solidFill>
              <a:effectLst/>
              <a:uLnTx/>
              <a:uFillTx/>
              <a:latin typeface="Calibri" pitchFamily="34" charset="0"/>
              <a:cs typeface="+mn-cs"/>
            </a:endParaRPr>
          </a:p>
          <a:p>
            <a:pPr marL="231775" marR="0" lvl="0" indent="-231775" algn="l" defTabSz="914400" rtl="0" eaLnBrk="1" fontAlgn="base" latinLnBrk="0" hangingPunct="1">
              <a:lnSpc>
                <a:spcPct val="100000"/>
              </a:lnSpc>
              <a:spcBef>
                <a:spcPct val="20000"/>
              </a:spcBef>
              <a:spcAft>
                <a:spcPct val="0"/>
              </a:spcAft>
              <a:buClr>
                <a:srgbClr val="92D050"/>
              </a:buClr>
              <a:buSzPct val="120000"/>
              <a:buFont typeface="Arial" charset="0"/>
              <a:buChar char="•"/>
              <a:tabLst/>
              <a:defRPr/>
            </a:pPr>
            <a:r>
              <a:rPr kumimoji="0" lang="en-US" sz="2200" b="0" i="0" u="none" strike="noStrike" kern="1200" cap="none" spc="0" normalizeH="0" baseline="0" noProof="0" dirty="0" smtClean="0">
                <a:ln>
                  <a:noFill/>
                </a:ln>
                <a:solidFill>
                  <a:schemeClr val="bg2">
                    <a:lumMod val="75000"/>
                  </a:schemeClr>
                </a:solidFill>
                <a:effectLst/>
                <a:uLnTx/>
                <a:uFillTx/>
                <a:latin typeface="Calibri" pitchFamily="34" charset="0"/>
                <a:cs typeface="+mn-cs"/>
              </a:rPr>
              <a:t>Collects system metrics and query details</a:t>
            </a:r>
          </a:p>
          <a:p>
            <a:pPr marL="231775" marR="0" lvl="0" indent="-231775" algn="l" defTabSz="914400" rtl="0" eaLnBrk="1" fontAlgn="base" latinLnBrk="0" hangingPunct="1">
              <a:lnSpc>
                <a:spcPct val="100000"/>
              </a:lnSpc>
              <a:spcBef>
                <a:spcPct val="20000"/>
              </a:spcBef>
              <a:spcAft>
                <a:spcPct val="0"/>
              </a:spcAft>
              <a:buClr>
                <a:srgbClr val="92D050"/>
              </a:buClr>
              <a:buSzPct val="120000"/>
              <a:buFont typeface="Arial" charset="0"/>
              <a:buChar char="•"/>
              <a:tabLst/>
              <a:defRPr/>
            </a:pPr>
            <a:r>
              <a:rPr kumimoji="0" lang="en-US" sz="2200" b="0" i="0" u="none" strike="noStrike" kern="1200" cap="none" spc="0" normalizeH="0" baseline="0" noProof="0" dirty="0" smtClean="0">
                <a:ln>
                  <a:noFill/>
                </a:ln>
                <a:solidFill>
                  <a:schemeClr val="bg2">
                    <a:lumMod val="75000"/>
                  </a:schemeClr>
                </a:solidFill>
                <a:effectLst/>
                <a:uLnTx/>
                <a:uFillTx/>
                <a:latin typeface="Calibri" pitchFamily="34" charset="0"/>
                <a:cs typeface="+mn-cs"/>
              </a:rPr>
              <a:t>Aggregates historical information</a:t>
            </a:r>
          </a:p>
          <a:p>
            <a:pPr marL="231775" marR="0" lvl="0" indent="-231775" algn="l" defTabSz="914400" rtl="0" eaLnBrk="1" fontAlgn="base" latinLnBrk="0" hangingPunct="1">
              <a:lnSpc>
                <a:spcPct val="100000"/>
              </a:lnSpc>
              <a:spcBef>
                <a:spcPct val="20000"/>
              </a:spcBef>
              <a:spcAft>
                <a:spcPct val="0"/>
              </a:spcAft>
              <a:buClr>
                <a:srgbClr val="92D050"/>
              </a:buClr>
              <a:buSzPct val="120000"/>
              <a:buFont typeface="Arial" charset="0"/>
              <a:buChar char="•"/>
              <a:tabLst/>
              <a:defRPr/>
            </a:pPr>
            <a:r>
              <a:rPr kumimoji="0" lang="en-US" sz="2200" b="0" i="0" u="none" strike="noStrike" kern="1200" cap="none" spc="0" normalizeH="0" baseline="0" noProof="0" dirty="0" smtClean="0">
                <a:ln>
                  <a:noFill/>
                </a:ln>
                <a:solidFill>
                  <a:schemeClr val="bg2">
                    <a:lumMod val="75000"/>
                  </a:schemeClr>
                </a:solidFill>
                <a:effectLst/>
                <a:uLnTx/>
                <a:uFillTx/>
                <a:latin typeface="Calibri" pitchFamily="34" charset="0"/>
                <a:cs typeface="+mn-cs"/>
              </a:rPr>
              <a:t>Monitors</a:t>
            </a:r>
            <a:r>
              <a:rPr lang="en-US" sz="2200" dirty="0" smtClean="0">
                <a:solidFill>
                  <a:schemeClr val="bg2">
                    <a:lumMod val="75000"/>
                  </a:schemeClr>
                </a:solidFill>
                <a:latin typeface="Calibri" pitchFamily="34" charset="0"/>
                <a:cs typeface="+mn-cs"/>
              </a:rPr>
              <a:t> key metrics</a:t>
            </a:r>
          </a:p>
          <a:p>
            <a:pPr marL="231775" marR="0" lvl="0" indent="-231775" algn="l" defTabSz="914400" rtl="0" eaLnBrk="1" fontAlgn="base" latinLnBrk="0" hangingPunct="1">
              <a:lnSpc>
                <a:spcPct val="100000"/>
              </a:lnSpc>
              <a:spcBef>
                <a:spcPct val="20000"/>
              </a:spcBef>
              <a:spcAft>
                <a:spcPct val="0"/>
              </a:spcAft>
              <a:buClr>
                <a:srgbClr val="92D050"/>
              </a:buClr>
              <a:buSzPct val="120000"/>
              <a:buFont typeface="Arial" charset="0"/>
              <a:buChar char="•"/>
              <a:tabLst/>
              <a:defRPr/>
            </a:pPr>
            <a:r>
              <a:rPr kumimoji="0" lang="en-US" sz="2200" b="0" i="0" u="none" strike="noStrike" kern="1200" cap="none" spc="0" normalizeH="0" baseline="0" noProof="0" dirty="0" smtClean="0">
                <a:ln>
                  <a:noFill/>
                </a:ln>
                <a:solidFill>
                  <a:schemeClr val="bg2">
                    <a:lumMod val="75000"/>
                  </a:schemeClr>
                </a:solidFill>
                <a:effectLst/>
                <a:uLnTx/>
                <a:uFillTx/>
                <a:latin typeface="Calibri" pitchFamily="34" charset="0"/>
                <a:cs typeface="+mn-cs"/>
              </a:rPr>
              <a:t>Controls instance power</a:t>
            </a:r>
          </a:p>
          <a:p>
            <a:pPr marL="231775" marR="0" lvl="0" indent="-231775" algn="l" defTabSz="914400" rtl="0" eaLnBrk="1" fontAlgn="base" latinLnBrk="0" hangingPunct="1">
              <a:lnSpc>
                <a:spcPct val="100000"/>
              </a:lnSpc>
              <a:spcBef>
                <a:spcPct val="20000"/>
              </a:spcBef>
              <a:spcAft>
                <a:spcPct val="0"/>
              </a:spcAft>
              <a:buClr>
                <a:srgbClr val="92D050"/>
              </a:buClr>
              <a:buSzPct val="120000"/>
              <a:buFont typeface="Arial" charset="0"/>
              <a:buChar char="•"/>
              <a:tabLst/>
              <a:defRPr/>
            </a:pPr>
            <a:r>
              <a:rPr lang="en-US" sz="2200" dirty="0" smtClean="0">
                <a:solidFill>
                  <a:schemeClr val="bg2">
                    <a:lumMod val="75000"/>
                  </a:schemeClr>
                </a:solidFill>
                <a:latin typeface="Calibri" pitchFamily="34" charset="0"/>
                <a:cs typeface="+mn-cs"/>
              </a:rPr>
              <a:t>Modifies resource management</a:t>
            </a:r>
            <a:endParaRPr kumimoji="0" lang="en-US" sz="2200" b="0" i="0" u="none" strike="noStrike" kern="1200" cap="none" spc="0" normalizeH="0" baseline="0" noProof="0" dirty="0" smtClean="0">
              <a:ln>
                <a:noFill/>
              </a:ln>
              <a:solidFill>
                <a:schemeClr val="bg2">
                  <a:lumMod val="75000"/>
                </a:schemeClr>
              </a:solidFill>
              <a:effectLst/>
              <a:uLnTx/>
              <a:uFillTx/>
              <a:latin typeface="Calibri" pitchFamily="34" charset="0"/>
              <a:cs typeface="+mn-cs"/>
            </a:endParaRPr>
          </a:p>
        </p:txBody>
      </p:sp>
      <p:pic>
        <p:nvPicPr>
          <p:cNvPr id="3" name="Picture 2" descr="gpcc-arch.png"/>
          <p:cNvPicPr>
            <a:picLocks noChangeAspect="1"/>
          </p:cNvPicPr>
          <p:nvPr/>
        </p:nvPicPr>
        <p:blipFill>
          <a:blip r:embed="rId4">
            <a:alphaModFix amt="62000"/>
            <a:extLst>
              <a:ext uri="{28A0092B-C50C-407E-A947-70E740481C1C}">
                <a14:useLocalDpi xmlns:a14="http://schemas.microsoft.com/office/drawing/2010/main" val="0"/>
              </a:ext>
            </a:extLst>
          </a:blip>
          <a:stretch>
            <a:fillRect/>
          </a:stretch>
        </p:blipFill>
        <p:spPr>
          <a:xfrm>
            <a:off x="4661795" y="274639"/>
            <a:ext cx="4293404" cy="5479306"/>
          </a:xfrm>
          <a:prstGeom prst="rect">
            <a:avLst/>
          </a:prstGeom>
        </p:spPr>
      </p:pic>
    </p:spTree>
    <p:custDataLst>
      <p:tags r:id="rId1"/>
    </p:custDataLst>
    <p:extLst>
      <p:ext uri="{BB962C8B-B14F-4D97-AF65-F5344CB8AC3E}">
        <p14:creationId xmlns:p14="http://schemas.microsoft.com/office/powerpoint/2010/main" val="2716175888"/>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lowchart: Punched Tape 10"/>
          <p:cNvSpPr/>
          <p:nvPr/>
        </p:nvSpPr>
        <p:spPr>
          <a:xfrm>
            <a:off x="0" y="1447800"/>
            <a:ext cx="9144000" cy="3657600"/>
          </a:xfrm>
          <a:prstGeom prst="flowChartPunchedTape">
            <a:avLst/>
          </a:prstGeom>
          <a:solidFill>
            <a:srgbClr val="ABD5F1">
              <a:alpha val="40000"/>
            </a:srgbClr>
          </a:solidFill>
          <a:ln>
            <a:solidFill>
              <a:schemeClr val="bg1"/>
            </a:solid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052624" y="1602351"/>
            <a:ext cx="7076111" cy="4504494"/>
          </a:xfrm>
          <a:prstGeom prst="rect">
            <a:avLst/>
          </a:prstGeom>
          <a:noFill/>
          <a:ln w="9525">
            <a:noFill/>
            <a:miter lim="800000"/>
            <a:headEnd/>
            <a:tailEnd/>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6" name="Title 5"/>
          <p:cNvSpPr>
            <a:spLocks noGrp="1"/>
          </p:cNvSpPr>
          <p:nvPr>
            <p:ph type="title"/>
          </p:nvPr>
        </p:nvSpPr>
        <p:spPr/>
        <p:txBody>
          <a:bodyPr anchor="t">
            <a:normAutofit/>
          </a:bodyPr>
          <a:lstStyle/>
          <a:p>
            <a:r>
              <a:rPr lang="en-US" dirty="0" smtClean="0"/>
              <a:t>Monitoring and Managing with Greenplum Command Center</a:t>
            </a:r>
            <a:endParaRPr lang="en-US" dirty="0"/>
          </a:p>
        </p:txBody>
      </p:sp>
      <p:sp>
        <p:nvSpPr>
          <p:cNvPr id="14" name="Rounded Rectangle 13"/>
          <p:cNvSpPr/>
          <p:nvPr/>
        </p:nvSpPr>
        <p:spPr>
          <a:xfrm>
            <a:off x="7015717" y="3919408"/>
            <a:ext cx="1371600" cy="533400"/>
          </a:xfrm>
          <a:prstGeom prst="roundRect">
            <a:avLst/>
          </a:prstGeom>
          <a:solidFill>
            <a:schemeClr val="bg1"/>
          </a:solidFill>
          <a:ln w="28575"/>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r>
              <a:rPr lang="en-US" dirty="0" smtClean="0">
                <a:solidFill>
                  <a:schemeClr val="bg2">
                    <a:lumMod val="75000"/>
                  </a:schemeClr>
                </a:solidFill>
                <a:latin typeface="Calibri" pitchFamily="34" charset="0"/>
                <a:cs typeface="Courier New" pitchFamily="49" charset="0"/>
              </a:rPr>
              <a:t>CPU usage</a:t>
            </a:r>
          </a:p>
        </p:txBody>
      </p:sp>
      <p:sp>
        <p:nvSpPr>
          <p:cNvPr id="15" name="Rounded Rectangle 14"/>
          <p:cNvSpPr/>
          <p:nvPr/>
        </p:nvSpPr>
        <p:spPr>
          <a:xfrm>
            <a:off x="6177517" y="2628022"/>
            <a:ext cx="2209800" cy="533400"/>
          </a:xfrm>
          <a:prstGeom prst="roundRect">
            <a:avLst/>
          </a:prstGeom>
          <a:solidFill>
            <a:schemeClr val="bg1"/>
          </a:solidFill>
          <a:ln w="28575"/>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r>
              <a:rPr lang="en-US" dirty="0" smtClean="0">
                <a:solidFill>
                  <a:schemeClr val="bg2">
                    <a:lumMod val="75000"/>
                  </a:schemeClr>
                </a:solidFill>
                <a:latin typeface="Calibri" pitchFamily="34" charset="0"/>
                <a:cs typeface="Courier New" pitchFamily="49" charset="0"/>
              </a:rPr>
              <a:t>Database queries and Hadoop jobs</a:t>
            </a:r>
          </a:p>
        </p:txBody>
      </p:sp>
      <p:sp>
        <p:nvSpPr>
          <p:cNvPr id="16" name="Rounded Rectangle 15"/>
          <p:cNvSpPr/>
          <p:nvPr/>
        </p:nvSpPr>
        <p:spPr>
          <a:xfrm>
            <a:off x="-21265" y="4186108"/>
            <a:ext cx="2209800" cy="533400"/>
          </a:xfrm>
          <a:prstGeom prst="roundRect">
            <a:avLst/>
          </a:prstGeom>
          <a:solidFill>
            <a:schemeClr val="bg1"/>
          </a:solidFill>
          <a:ln w="28575"/>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r>
              <a:rPr lang="en-US" dirty="0" smtClean="0">
                <a:solidFill>
                  <a:schemeClr val="bg2">
                    <a:lumMod val="75000"/>
                  </a:schemeClr>
                </a:solidFill>
                <a:latin typeface="Calibri" pitchFamily="34" charset="0"/>
                <a:cs typeface="Courier New" pitchFamily="49" charset="0"/>
              </a:rPr>
              <a:t>Alerts on system health and behaviors</a:t>
            </a:r>
          </a:p>
        </p:txBody>
      </p:sp>
      <p:sp>
        <p:nvSpPr>
          <p:cNvPr id="17" name="Rounded Rectangle 16"/>
          <p:cNvSpPr/>
          <p:nvPr/>
        </p:nvSpPr>
        <p:spPr>
          <a:xfrm>
            <a:off x="6025117" y="4944768"/>
            <a:ext cx="2362200" cy="533400"/>
          </a:xfrm>
          <a:prstGeom prst="roundRect">
            <a:avLst/>
          </a:prstGeom>
          <a:solidFill>
            <a:schemeClr val="bg1"/>
          </a:solidFill>
          <a:ln w="28575"/>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r>
              <a:rPr lang="en-US" dirty="0" smtClean="0">
                <a:solidFill>
                  <a:schemeClr val="bg2">
                    <a:lumMod val="75000"/>
                  </a:schemeClr>
                </a:solidFill>
                <a:latin typeface="Calibri" pitchFamily="34" charset="0"/>
                <a:cs typeface="Courier New" pitchFamily="49" charset="0"/>
              </a:rPr>
              <a:t>System memory usage</a:t>
            </a:r>
          </a:p>
        </p:txBody>
      </p:sp>
      <p:sp>
        <p:nvSpPr>
          <p:cNvPr id="9" name="Rounded Rectangle 8"/>
          <p:cNvSpPr/>
          <p:nvPr/>
        </p:nvSpPr>
        <p:spPr>
          <a:xfrm>
            <a:off x="457200" y="2894722"/>
            <a:ext cx="1731335" cy="533400"/>
          </a:xfrm>
          <a:prstGeom prst="roundRect">
            <a:avLst/>
          </a:prstGeom>
          <a:solidFill>
            <a:schemeClr val="bg1"/>
          </a:solidFill>
          <a:ln w="28575"/>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r>
              <a:rPr lang="en-US" dirty="0" smtClean="0">
                <a:solidFill>
                  <a:schemeClr val="bg2">
                    <a:lumMod val="75000"/>
                  </a:schemeClr>
                </a:solidFill>
                <a:latin typeface="Calibri" pitchFamily="34" charset="0"/>
                <a:cs typeface="Courier New" pitchFamily="49" charset="0"/>
              </a:rPr>
              <a:t>Segment health</a:t>
            </a:r>
          </a:p>
        </p:txBody>
      </p:sp>
      <p:sp>
        <p:nvSpPr>
          <p:cNvPr id="10" name="Rounded Rectangle 9"/>
          <p:cNvSpPr/>
          <p:nvPr/>
        </p:nvSpPr>
        <p:spPr>
          <a:xfrm>
            <a:off x="457200" y="5211468"/>
            <a:ext cx="1731335" cy="533400"/>
          </a:xfrm>
          <a:prstGeom prst="roundRect">
            <a:avLst/>
          </a:prstGeom>
          <a:solidFill>
            <a:schemeClr val="bg1"/>
          </a:solidFill>
          <a:ln w="28575"/>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r>
              <a:rPr lang="en-US" dirty="0" smtClean="0">
                <a:solidFill>
                  <a:schemeClr val="bg2">
                    <a:lumMod val="75000"/>
                  </a:schemeClr>
                </a:solidFill>
                <a:latin typeface="Calibri" pitchFamily="34" charset="0"/>
                <a:cs typeface="Courier New" pitchFamily="49" charset="0"/>
              </a:rPr>
              <a:t>Disk usage</a:t>
            </a:r>
          </a:p>
        </p:txBody>
      </p:sp>
    </p:spTree>
    <p:custDataLst>
      <p:tags r:id="rId1"/>
    </p:custDataLst>
    <p:extLst>
      <p:ext uri="{BB962C8B-B14F-4D97-AF65-F5344CB8AC3E}">
        <p14:creationId xmlns:p14="http://schemas.microsoft.com/office/powerpoint/2010/main" val="2092284521"/>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lowchart: Punched Tape 6"/>
          <p:cNvSpPr/>
          <p:nvPr/>
        </p:nvSpPr>
        <p:spPr>
          <a:xfrm>
            <a:off x="0" y="1447800"/>
            <a:ext cx="9144000" cy="3657600"/>
          </a:xfrm>
          <a:prstGeom prst="flowChartPunchedTape">
            <a:avLst/>
          </a:prstGeom>
          <a:solidFill>
            <a:srgbClr val="ABD5F1">
              <a:alpha val="40000"/>
            </a:srgbClr>
          </a:solidFill>
          <a:ln>
            <a:solidFill>
              <a:schemeClr val="bg1"/>
            </a:solid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nchor="t"/>
          <a:lstStyle/>
          <a:p>
            <a:r>
              <a:rPr lang="en-US" dirty="0" smtClean="0"/>
              <a:t>Cluster Metrics</a:t>
            </a:r>
            <a:endParaRPr lang="en-US" dirty="0"/>
          </a:p>
        </p:txBody>
      </p:sp>
      <p:pic>
        <p:nvPicPr>
          <p:cNvPr id="27649" name="Picture 1"/>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964470" y="1189631"/>
            <a:ext cx="7206889" cy="4582088"/>
          </a:xfrm>
          <a:prstGeom prst="rect">
            <a:avLst/>
          </a:prstGeom>
          <a:noFill/>
          <a:ln w="9525">
            <a:noFill/>
            <a:miter lim="800000"/>
            <a:headEnd/>
            <a:tailEnd/>
          </a:ln>
          <a:effectLst>
            <a:outerShdw blurRad="50800" dist="38100" dir="2700000" algn="tl" rotWithShape="0">
              <a:prstClr val="black">
                <a:alpha val="40000"/>
              </a:prstClr>
            </a:outerShdw>
          </a:effectLst>
        </p:spPr>
      </p:pic>
      <p:sp>
        <p:nvSpPr>
          <p:cNvPr id="11" name="TextBox 10"/>
          <p:cNvSpPr txBox="1"/>
          <p:nvPr/>
        </p:nvSpPr>
        <p:spPr>
          <a:xfrm>
            <a:off x="5562600" y="685800"/>
            <a:ext cx="3429000" cy="646331"/>
          </a:xfrm>
          <a:prstGeom prst="rect">
            <a:avLst/>
          </a:prstGeom>
          <a:solidFill>
            <a:schemeClr val="bg1"/>
          </a:solidFill>
          <a:ln>
            <a:solidFill>
              <a:schemeClr val="bg2">
                <a:lumMod val="60000"/>
                <a:lumOff val="40000"/>
              </a:schemeClr>
            </a:solidFill>
          </a:ln>
          <a:effectLst>
            <a:outerShdw blurRad="50800" dist="38100" dir="2700000" algn="tl" rotWithShape="0">
              <a:prstClr val="black">
                <a:alpha val="40000"/>
              </a:prstClr>
            </a:outerShdw>
          </a:effectLst>
        </p:spPr>
        <p:txBody>
          <a:bodyPr wrap="square" rtlCol="0">
            <a:spAutoFit/>
          </a:bodyPr>
          <a:lstStyle/>
          <a:p>
            <a:pPr algn="ctr"/>
            <a:r>
              <a:rPr lang="en-US" b="1" dirty="0" smtClean="0">
                <a:solidFill>
                  <a:schemeClr val="bg2">
                    <a:lumMod val="75000"/>
                  </a:schemeClr>
                </a:solidFill>
                <a:latin typeface="Calibri" pitchFamily="34" charset="0"/>
              </a:rPr>
              <a:t>Cluster Metrics provide greater details on system resources</a:t>
            </a:r>
            <a:endParaRPr lang="en-US" b="1" dirty="0">
              <a:solidFill>
                <a:schemeClr val="bg2">
                  <a:lumMod val="75000"/>
                </a:schemeClr>
              </a:solidFill>
              <a:latin typeface="Calibri" pitchFamily="34" charset="0"/>
            </a:endParaRPr>
          </a:p>
        </p:txBody>
      </p:sp>
      <p:sp>
        <p:nvSpPr>
          <p:cNvPr id="12" name="TextBox 11"/>
          <p:cNvSpPr txBox="1"/>
          <p:nvPr/>
        </p:nvSpPr>
        <p:spPr>
          <a:xfrm>
            <a:off x="3505200" y="4800600"/>
            <a:ext cx="4621132" cy="646331"/>
          </a:xfrm>
          <a:prstGeom prst="rect">
            <a:avLst/>
          </a:prstGeom>
          <a:solidFill>
            <a:schemeClr val="bg1"/>
          </a:solidFill>
          <a:ln>
            <a:solidFill>
              <a:schemeClr val="bg2">
                <a:lumMod val="60000"/>
                <a:lumOff val="40000"/>
              </a:schemeClr>
            </a:solidFill>
          </a:ln>
          <a:effectLst>
            <a:outerShdw blurRad="50800" dist="38100" dir="2700000" algn="tl" rotWithShape="0">
              <a:prstClr val="black">
                <a:alpha val="40000"/>
              </a:prstClr>
            </a:outerShdw>
          </a:effectLst>
        </p:spPr>
        <p:txBody>
          <a:bodyPr wrap="square" rtlCol="0">
            <a:spAutoFit/>
          </a:bodyPr>
          <a:lstStyle/>
          <a:p>
            <a:pPr algn="ctr"/>
            <a:r>
              <a:rPr lang="en-US" b="1" dirty="0" smtClean="0">
                <a:solidFill>
                  <a:schemeClr val="bg2">
                    <a:lumMod val="75000"/>
                  </a:schemeClr>
                </a:solidFill>
                <a:latin typeface="Calibri" pitchFamily="34" charset="0"/>
              </a:rPr>
              <a:t>Real-time metrics let you observe</a:t>
            </a:r>
            <a:br>
              <a:rPr lang="en-US" b="1" dirty="0" smtClean="0">
                <a:solidFill>
                  <a:schemeClr val="bg2">
                    <a:lumMod val="75000"/>
                  </a:schemeClr>
                </a:solidFill>
                <a:latin typeface="Calibri" pitchFamily="34" charset="0"/>
              </a:rPr>
            </a:br>
            <a:r>
              <a:rPr lang="en-US" b="1" dirty="0" smtClean="0">
                <a:solidFill>
                  <a:schemeClr val="bg2">
                    <a:lumMod val="75000"/>
                  </a:schemeClr>
                </a:solidFill>
                <a:latin typeface="Calibri" pitchFamily="34" charset="0"/>
              </a:rPr>
              <a:t>how queries are impacting the resources</a:t>
            </a:r>
            <a:endParaRPr lang="en-US" b="1" dirty="0">
              <a:solidFill>
                <a:schemeClr val="bg2">
                  <a:lumMod val="75000"/>
                </a:schemeClr>
              </a:solidFill>
              <a:latin typeface="Calibri" pitchFamily="34" charset="0"/>
            </a:endParaRPr>
          </a:p>
        </p:txBody>
      </p:sp>
    </p:spTree>
    <p:custDataLst>
      <p:tags r:id="rId1"/>
    </p:custDataLst>
    <p:extLst>
      <p:ext uri="{BB962C8B-B14F-4D97-AF65-F5344CB8AC3E}">
        <p14:creationId xmlns:p14="http://schemas.microsoft.com/office/powerpoint/2010/main" val="1064130097"/>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lowchart: Punched Tape 6"/>
          <p:cNvSpPr/>
          <p:nvPr/>
        </p:nvSpPr>
        <p:spPr>
          <a:xfrm>
            <a:off x="0" y="1447800"/>
            <a:ext cx="9144000" cy="3657600"/>
          </a:xfrm>
          <a:prstGeom prst="flowChartPunchedTape">
            <a:avLst/>
          </a:prstGeom>
          <a:solidFill>
            <a:srgbClr val="ABD5F1">
              <a:alpha val="40000"/>
            </a:srgbClr>
          </a:solidFill>
          <a:ln>
            <a:solidFill>
              <a:schemeClr val="bg1"/>
            </a:solid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nchor="t"/>
          <a:lstStyle/>
          <a:p>
            <a:r>
              <a:rPr lang="en-US" dirty="0" smtClean="0"/>
              <a:t>Interactive Management of Queries</a:t>
            </a:r>
            <a:endParaRPr lang="en-US" dirty="0"/>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 y="881083"/>
            <a:ext cx="8229600" cy="5242896"/>
          </a:xfrm>
          <a:prstGeom prst="rect">
            <a:avLst/>
          </a:prstGeom>
          <a:ln w="12700">
            <a:solidFill>
              <a:schemeClr val="bg2">
                <a:lumMod val="75000"/>
              </a:schemeClr>
            </a:solidFill>
          </a:ln>
          <a:effectLst>
            <a:outerShdw blurRad="50800" dist="38100" dir="2700000" algn="tl" rotWithShape="0">
              <a:prstClr val="black">
                <a:alpha val="40000"/>
              </a:prstClr>
            </a:outerShdw>
          </a:effectLst>
        </p:spPr>
      </p:pic>
      <p:sp>
        <p:nvSpPr>
          <p:cNvPr id="9" name="Rounded Rectangle 8"/>
          <p:cNvSpPr/>
          <p:nvPr/>
        </p:nvSpPr>
        <p:spPr>
          <a:xfrm>
            <a:off x="914400" y="3962400"/>
            <a:ext cx="2209800" cy="609600"/>
          </a:xfrm>
          <a:prstGeom prst="roundRect">
            <a:avLst/>
          </a:prstGeom>
          <a:solidFill>
            <a:schemeClr val="bg1"/>
          </a:solidFill>
          <a:ln w="28575"/>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r>
              <a:rPr lang="en-US" dirty="0" smtClean="0">
                <a:solidFill>
                  <a:schemeClr val="bg2">
                    <a:lumMod val="75000"/>
                  </a:schemeClr>
                </a:solidFill>
                <a:latin typeface="Calibri" pitchFamily="34" charset="0"/>
                <a:cs typeface="Courier New" pitchFamily="49" charset="0"/>
              </a:rPr>
              <a:t>Query monitoring screen</a:t>
            </a:r>
          </a:p>
        </p:txBody>
      </p:sp>
    </p:spTree>
    <p:custDataLst>
      <p:tags r:id="rId1"/>
    </p:custDataLst>
    <p:extLst>
      <p:ext uri="{BB962C8B-B14F-4D97-AF65-F5344CB8AC3E}">
        <p14:creationId xmlns:p14="http://schemas.microsoft.com/office/powerpoint/2010/main" val="2139618233"/>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lowchart: Punched Tape 6"/>
          <p:cNvSpPr/>
          <p:nvPr/>
        </p:nvSpPr>
        <p:spPr>
          <a:xfrm>
            <a:off x="0" y="1447800"/>
            <a:ext cx="9144000" cy="3657600"/>
          </a:xfrm>
          <a:prstGeom prst="flowChartPunchedTape">
            <a:avLst/>
          </a:prstGeom>
          <a:solidFill>
            <a:srgbClr val="ABD5F1">
              <a:alpha val="40000"/>
            </a:srgbClr>
          </a:solidFill>
          <a:ln>
            <a:solidFill>
              <a:schemeClr val="bg1"/>
            </a:solid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505" name="Picture 1"/>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60011" y="961901"/>
            <a:ext cx="5688568" cy="3619592"/>
          </a:xfrm>
          <a:prstGeom prst="rect">
            <a:avLst/>
          </a:prstGeom>
          <a:noFill/>
          <a:ln w="9525">
            <a:noFill/>
            <a:miter lim="800000"/>
            <a:headEnd/>
            <a:tailEnd/>
          </a:ln>
          <a:effectLst>
            <a:outerShdw blurRad="50800" dist="38100" dir="2700000" algn="tl" rotWithShape="0">
              <a:prstClr val="black">
                <a:alpha val="40000"/>
              </a:prstClr>
            </a:outerShdw>
          </a:effectLst>
        </p:spPr>
      </p:pic>
      <p:sp>
        <p:nvSpPr>
          <p:cNvPr id="2" name="Title 1"/>
          <p:cNvSpPr>
            <a:spLocks noGrp="1"/>
          </p:cNvSpPr>
          <p:nvPr>
            <p:ph type="title"/>
          </p:nvPr>
        </p:nvSpPr>
        <p:spPr/>
        <p:txBody>
          <a:bodyPr anchor="t"/>
          <a:lstStyle/>
          <a:p>
            <a:r>
              <a:rPr lang="en-US" dirty="0" smtClean="0"/>
              <a:t>Segment Status and Storage Status Reports</a:t>
            </a:r>
            <a:endParaRPr lang="en-US" dirty="0"/>
          </a:p>
        </p:txBody>
      </p:sp>
      <p:sp>
        <p:nvSpPr>
          <p:cNvPr id="6" name="Rounded Rectangle 5"/>
          <p:cNvSpPr/>
          <p:nvPr/>
        </p:nvSpPr>
        <p:spPr>
          <a:xfrm>
            <a:off x="4724400" y="1524000"/>
            <a:ext cx="3565702" cy="457200"/>
          </a:xfrm>
          <a:prstGeom prst="roundRect">
            <a:avLst/>
          </a:prstGeom>
          <a:solidFill>
            <a:schemeClr val="bg1"/>
          </a:solidFill>
          <a:ln w="28575"/>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r>
              <a:rPr lang="en-US" dirty="0" smtClean="0">
                <a:solidFill>
                  <a:schemeClr val="bg2">
                    <a:lumMod val="75000"/>
                  </a:schemeClr>
                </a:solidFill>
                <a:latin typeface="Calibri" pitchFamily="34" charset="0"/>
                <a:cs typeface="Courier New" pitchFamily="49" charset="0"/>
              </a:rPr>
              <a:t>Segment Status usage report</a:t>
            </a:r>
          </a:p>
        </p:txBody>
      </p:sp>
      <p:pic>
        <p:nvPicPr>
          <p:cNvPr id="21507" name="Picture 3"/>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3679761" y="2576944"/>
            <a:ext cx="5305544" cy="3373227"/>
          </a:xfrm>
          <a:prstGeom prst="rect">
            <a:avLst/>
          </a:prstGeom>
          <a:noFill/>
          <a:effectLst>
            <a:outerShdw blurRad="50800" dist="38100" dir="2700000" algn="tl" rotWithShape="0">
              <a:prstClr val="black">
                <a:alpha val="40000"/>
              </a:prstClr>
            </a:outerShdw>
          </a:effectLst>
        </p:spPr>
      </p:pic>
      <p:sp>
        <p:nvSpPr>
          <p:cNvPr id="11" name="Rounded Rectangle 10"/>
          <p:cNvSpPr/>
          <p:nvPr/>
        </p:nvSpPr>
        <p:spPr>
          <a:xfrm>
            <a:off x="1752600" y="5257800"/>
            <a:ext cx="2895600" cy="457200"/>
          </a:xfrm>
          <a:prstGeom prst="roundRect">
            <a:avLst/>
          </a:prstGeom>
          <a:solidFill>
            <a:schemeClr val="bg1"/>
          </a:solidFill>
          <a:ln w="28575"/>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r>
              <a:rPr lang="en-US" dirty="0" smtClean="0">
                <a:solidFill>
                  <a:schemeClr val="bg2">
                    <a:lumMod val="75000"/>
                  </a:schemeClr>
                </a:solidFill>
                <a:latin typeface="Calibri" pitchFamily="34" charset="0"/>
                <a:cs typeface="Courier New" pitchFamily="49" charset="0"/>
              </a:rPr>
              <a:t>Storage Status reports</a:t>
            </a:r>
          </a:p>
        </p:txBody>
      </p:sp>
    </p:spTree>
    <p:custDataLst>
      <p:tags r:id="rId1"/>
    </p:custDataLst>
    <p:extLst>
      <p:ext uri="{BB962C8B-B14F-4D97-AF65-F5344CB8AC3E}">
        <p14:creationId xmlns:p14="http://schemas.microsoft.com/office/powerpoint/2010/main" val="226964530"/>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160"/>
          <p:cNvGrpSpPr/>
          <p:nvPr/>
        </p:nvGrpSpPr>
        <p:grpSpPr>
          <a:xfrm>
            <a:off x="274012" y="796162"/>
            <a:ext cx="8184188" cy="5512832"/>
            <a:chOff x="274012" y="685800"/>
            <a:chExt cx="8184188" cy="5512832"/>
          </a:xfrm>
        </p:grpSpPr>
        <p:cxnSp>
          <p:nvCxnSpPr>
            <p:cNvPr id="8" name="Shape 7"/>
            <p:cNvCxnSpPr>
              <a:endCxn id="23" idx="1"/>
            </p:cNvCxnSpPr>
            <p:nvPr/>
          </p:nvCxnSpPr>
          <p:spPr>
            <a:xfrm rot="16200000" flipH="1">
              <a:off x="1067944" y="2059912"/>
              <a:ext cx="1239619" cy="1653694"/>
            </a:xfrm>
            <a:prstGeom prst="bentConnector2">
              <a:avLst/>
            </a:prstGeom>
            <a:ln w="38100">
              <a:solidFill>
                <a:schemeClr val="tx2">
                  <a:lumMod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6" name="Group 70"/>
            <p:cNvGrpSpPr/>
            <p:nvPr/>
          </p:nvGrpSpPr>
          <p:grpSpPr>
            <a:xfrm>
              <a:off x="7118526" y="4677549"/>
              <a:ext cx="685800" cy="152400"/>
              <a:chOff x="5943600" y="4495800"/>
              <a:chExt cx="685800" cy="152400"/>
            </a:xfrm>
          </p:grpSpPr>
          <p:sp>
            <p:nvSpPr>
              <p:cNvPr id="57" name="Oval 56"/>
              <p:cNvSpPr/>
              <p:nvPr/>
            </p:nvSpPr>
            <p:spPr>
              <a:xfrm>
                <a:off x="5943600" y="4495800"/>
                <a:ext cx="152400" cy="152400"/>
              </a:xfrm>
              <a:prstGeom prst="ellipse">
                <a:avLst/>
              </a:prstGeom>
              <a:solidFill>
                <a:srgbClr val="0070C0"/>
              </a:solidFill>
              <a:ln w="12700">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58" name="Oval 57"/>
              <p:cNvSpPr/>
              <p:nvPr/>
            </p:nvSpPr>
            <p:spPr>
              <a:xfrm>
                <a:off x="6210300" y="4495800"/>
                <a:ext cx="152400" cy="152400"/>
              </a:xfrm>
              <a:prstGeom prst="ellipse">
                <a:avLst/>
              </a:prstGeom>
              <a:solidFill>
                <a:srgbClr val="0070C0"/>
              </a:solidFill>
              <a:ln w="12700">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59" name="Oval 58"/>
              <p:cNvSpPr/>
              <p:nvPr/>
            </p:nvSpPr>
            <p:spPr>
              <a:xfrm>
                <a:off x="6477000" y="4495800"/>
                <a:ext cx="152400" cy="152400"/>
              </a:xfrm>
              <a:prstGeom prst="ellipse">
                <a:avLst/>
              </a:prstGeom>
              <a:solidFill>
                <a:srgbClr val="0070C0"/>
              </a:solidFill>
              <a:ln w="12700">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grpSp>
        <p:cxnSp>
          <p:nvCxnSpPr>
            <p:cNvPr id="10" name="Shape 75"/>
            <p:cNvCxnSpPr/>
            <p:nvPr/>
          </p:nvCxnSpPr>
          <p:spPr>
            <a:xfrm flipV="1">
              <a:off x="4648200" y="1164795"/>
              <a:ext cx="1841854" cy="1643594"/>
            </a:xfrm>
            <a:prstGeom prst="bentConnector3">
              <a:avLst>
                <a:gd name="adj1" fmla="val 50000"/>
              </a:avLst>
            </a:prstGeom>
            <a:ln w="38100">
              <a:solidFill>
                <a:schemeClr val="tx2">
                  <a:lumMod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11" name="Picture 2" descr="C:\Documents and Settings\cantot\My Documents\Training\Supporting Materials\Icons\PNG files for PowerPoint\All Others\Analog PTZ.png"/>
            <p:cNvPicPr>
              <a:picLocks noChangeAspect="1" noChangeArrowheads="1"/>
            </p:cNvPicPr>
            <p:nvPr/>
          </p:nvPicPr>
          <p:blipFill>
            <a:blip r:embed="rId4" cstate="print"/>
            <a:srcRect/>
            <a:stretch>
              <a:fillRect/>
            </a:stretch>
          </p:blipFill>
          <p:spPr bwMode="auto">
            <a:xfrm>
              <a:off x="6788127" y="1054286"/>
              <a:ext cx="1354150" cy="545914"/>
            </a:xfrm>
            <a:prstGeom prst="rect">
              <a:avLst/>
            </a:prstGeom>
            <a:noFill/>
          </p:spPr>
        </p:pic>
        <p:sp>
          <p:nvSpPr>
            <p:cNvPr id="12" name="TextBox 11"/>
            <p:cNvSpPr txBox="1"/>
            <p:nvPr/>
          </p:nvSpPr>
          <p:spPr>
            <a:xfrm>
              <a:off x="6788127" y="1485900"/>
              <a:ext cx="1670073" cy="369332"/>
            </a:xfrm>
            <a:prstGeom prst="rect">
              <a:avLst/>
            </a:prstGeom>
            <a:noFill/>
          </p:spPr>
          <p:txBody>
            <a:bodyPr wrap="none" rtlCol="0">
              <a:spAutoFit/>
            </a:bodyPr>
            <a:lstStyle/>
            <a:p>
              <a:r>
                <a:rPr lang="en-US" b="1" dirty="0" smtClean="0">
                  <a:solidFill>
                    <a:schemeClr val="bg2">
                      <a:lumMod val="75000"/>
                    </a:schemeClr>
                  </a:solidFill>
                  <a:latin typeface="Calibri" pitchFamily="34" charset="0"/>
                </a:rPr>
                <a:t>Segment server</a:t>
              </a:r>
              <a:endParaRPr lang="en-US" b="1" dirty="0">
                <a:solidFill>
                  <a:schemeClr val="bg2">
                    <a:lumMod val="75000"/>
                  </a:schemeClr>
                </a:solidFill>
                <a:latin typeface="Calibri" pitchFamily="34" charset="0"/>
              </a:endParaRPr>
            </a:p>
          </p:txBody>
        </p:sp>
        <p:pic>
          <p:nvPicPr>
            <p:cNvPr id="13" name="Picture 2" descr="C:\Documents and Settings\cantot\My Documents\Training\Supporting Materials\Icons\PNG files for PowerPoint\All Others\Analog PTZ.png"/>
            <p:cNvPicPr>
              <a:picLocks noChangeAspect="1" noChangeArrowheads="1"/>
            </p:cNvPicPr>
            <p:nvPr/>
          </p:nvPicPr>
          <p:blipFill>
            <a:blip r:embed="rId4" cstate="print"/>
            <a:srcRect/>
            <a:stretch>
              <a:fillRect/>
            </a:stretch>
          </p:blipFill>
          <p:spPr bwMode="auto">
            <a:xfrm>
              <a:off x="6788127" y="2384869"/>
              <a:ext cx="1354150" cy="545914"/>
            </a:xfrm>
            <a:prstGeom prst="rect">
              <a:avLst/>
            </a:prstGeom>
            <a:noFill/>
          </p:spPr>
        </p:pic>
        <p:sp>
          <p:nvSpPr>
            <p:cNvPr id="14" name="TextBox 13"/>
            <p:cNvSpPr txBox="1"/>
            <p:nvPr/>
          </p:nvSpPr>
          <p:spPr>
            <a:xfrm>
              <a:off x="6788127" y="2816483"/>
              <a:ext cx="1670073" cy="369332"/>
            </a:xfrm>
            <a:prstGeom prst="rect">
              <a:avLst/>
            </a:prstGeom>
            <a:noFill/>
          </p:spPr>
          <p:txBody>
            <a:bodyPr wrap="none" rtlCol="0">
              <a:spAutoFit/>
            </a:bodyPr>
            <a:lstStyle/>
            <a:p>
              <a:r>
                <a:rPr lang="en-US" b="1" dirty="0" smtClean="0">
                  <a:solidFill>
                    <a:schemeClr val="bg2">
                      <a:lumMod val="75000"/>
                    </a:schemeClr>
                  </a:solidFill>
                  <a:latin typeface="Calibri" pitchFamily="34" charset="0"/>
                </a:rPr>
                <a:t>Segment server</a:t>
              </a:r>
              <a:endParaRPr lang="en-US" b="1" dirty="0">
                <a:solidFill>
                  <a:schemeClr val="bg2">
                    <a:lumMod val="75000"/>
                  </a:schemeClr>
                </a:solidFill>
                <a:latin typeface="Calibri" pitchFamily="34" charset="0"/>
              </a:endParaRPr>
            </a:p>
          </p:txBody>
        </p:sp>
        <p:pic>
          <p:nvPicPr>
            <p:cNvPr id="15" name="Picture 2" descr="C:\Documents and Settings\cantot\My Documents\Training\Supporting Materials\Icons\PNG files for PowerPoint\All Others\Analog PTZ.png"/>
            <p:cNvPicPr>
              <a:picLocks noChangeAspect="1" noChangeArrowheads="1"/>
            </p:cNvPicPr>
            <p:nvPr/>
          </p:nvPicPr>
          <p:blipFill>
            <a:blip r:embed="rId4" cstate="print"/>
            <a:srcRect/>
            <a:stretch>
              <a:fillRect/>
            </a:stretch>
          </p:blipFill>
          <p:spPr bwMode="auto">
            <a:xfrm>
              <a:off x="6788127" y="3715452"/>
              <a:ext cx="1354150" cy="545914"/>
            </a:xfrm>
            <a:prstGeom prst="rect">
              <a:avLst/>
            </a:prstGeom>
            <a:noFill/>
          </p:spPr>
        </p:pic>
        <p:sp>
          <p:nvSpPr>
            <p:cNvPr id="16" name="TextBox 15"/>
            <p:cNvSpPr txBox="1"/>
            <p:nvPr/>
          </p:nvSpPr>
          <p:spPr>
            <a:xfrm>
              <a:off x="6788127" y="4147066"/>
              <a:ext cx="1670073" cy="369332"/>
            </a:xfrm>
            <a:prstGeom prst="rect">
              <a:avLst/>
            </a:prstGeom>
            <a:noFill/>
          </p:spPr>
          <p:txBody>
            <a:bodyPr wrap="none" rtlCol="0">
              <a:spAutoFit/>
            </a:bodyPr>
            <a:lstStyle/>
            <a:p>
              <a:r>
                <a:rPr lang="en-US" b="1" dirty="0" smtClean="0">
                  <a:solidFill>
                    <a:schemeClr val="bg2">
                      <a:lumMod val="75000"/>
                    </a:schemeClr>
                  </a:solidFill>
                  <a:latin typeface="Calibri" pitchFamily="34" charset="0"/>
                </a:rPr>
                <a:t>Segment server</a:t>
              </a:r>
              <a:endParaRPr lang="en-US" b="1" dirty="0">
                <a:solidFill>
                  <a:schemeClr val="bg2">
                    <a:lumMod val="75000"/>
                  </a:schemeClr>
                </a:solidFill>
                <a:latin typeface="Calibri" pitchFamily="34" charset="0"/>
              </a:endParaRPr>
            </a:p>
          </p:txBody>
        </p:sp>
        <p:pic>
          <p:nvPicPr>
            <p:cNvPr id="17" name="Picture 2" descr="C:\Documents and Settings\cantot\My Documents\Training\Supporting Materials\Icons\PNG files for PowerPoint\All Others\Analog PTZ.png"/>
            <p:cNvPicPr>
              <a:picLocks noChangeAspect="1" noChangeArrowheads="1"/>
            </p:cNvPicPr>
            <p:nvPr/>
          </p:nvPicPr>
          <p:blipFill>
            <a:blip r:embed="rId4" cstate="print"/>
            <a:srcRect/>
            <a:stretch>
              <a:fillRect/>
            </a:stretch>
          </p:blipFill>
          <p:spPr bwMode="auto">
            <a:xfrm>
              <a:off x="6788127" y="5397686"/>
              <a:ext cx="1354150" cy="545914"/>
            </a:xfrm>
            <a:prstGeom prst="rect">
              <a:avLst/>
            </a:prstGeom>
            <a:noFill/>
          </p:spPr>
        </p:pic>
        <p:sp>
          <p:nvSpPr>
            <p:cNvPr id="18" name="TextBox 17"/>
            <p:cNvSpPr txBox="1"/>
            <p:nvPr/>
          </p:nvSpPr>
          <p:spPr>
            <a:xfrm>
              <a:off x="6788127" y="5829300"/>
              <a:ext cx="1670073" cy="369332"/>
            </a:xfrm>
            <a:prstGeom prst="rect">
              <a:avLst/>
            </a:prstGeom>
            <a:noFill/>
          </p:spPr>
          <p:txBody>
            <a:bodyPr wrap="none" rtlCol="0">
              <a:spAutoFit/>
            </a:bodyPr>
            <a:lstStyle/>
            <a:p>
              <a:r>
                <a:rPr lang="en-US" b="1" dirty="0" smtClean="0">
                  <a:solidFill>
                    <a:schemeClr val="bg2">
                      <a:lumMod val="75000"/>
                    </a:schemeClr>
                  </a:solidFill>
                  <a:latin typeface="Calibri" pitchFamily="34" charset="0"/>
                </a:rPr>
                <a:t>Segment server</a:t>
              </a:r>
              <a:endParaRPr lang="en-US" b="1" dirty="0">
                <a:solidFill>
                  <a:schemeClr val="bg2">
                    <a:lumMod val="75000"/>
                  </a:schemeClr>
                </a:solidFill>
                <a:latin typeface="Calibri" pitchFamily="34" charset="0"/>
              </a:endParaRPr>
            </a:p>
          </p:txBody>
        </p:sp>
        <p:cxnSp>
          <p:nvCxnSpPr>
            <p:cNvPr id="19" name="Shape 75"/>
            <p:cNvCxnSpPr/>
            <p:nvPr/>
          </p:nvCxnSpPr>
          <p:spPr>
            <a:xfrm flipV="1">
              <a:off x="4648200" y="2495378"/>
              <a:ext cx="1841854" cy="313011"/>
            </a:xfrm>
            <a:prstGeom prst="bentConnector3">
              <a:avLst>
                <a:gd name="adj1" fmla="val 50000"/>
              </a:avLst>
            </a:prstGeom>
            <a:ln w="38100">
              <a:solidFill>
                <a:schemeClr val="tx2">
                  <a:lumMod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0" name="Shape 75"/>
            <p:cNvCxnSpPr/>
            <p:nvPr/>
          </p:nvCxnSpPr>
          <p:spPr>
            <a:xfrm>
              <a:off x="4648200" y="2808389"/>
              <a:ext cx="1841854" cy="1017572"/>
            </a:xfrm>
            <a:prstGeom prst="bentConnector3">
              <a:avLst>
                <a:gd name="adj1" fmla="val 50000"/>
              </a:avLst>
            </a:prstGeom>
            <a:ln w="38100">
              <a:solidFill>
                <a:schemeClr val="tx2">
                  <a:lumMod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 name="Shape 75"/>
            <p:cNvCxnSpPr/>
            <p:nvPr/>
          </p:nvCxnSpPr>
          <p:spPr>
            <a:xfrm>
              <a:off x="4648200" y="2808389"/>
              <a:ext cx="1841854" cy="2699806"/>
            </a:xfrm>
            <a:prstGeom prst="bentConnector3">
              <a:avLst>
                <a:gd name="adj1" fmla="val 50000"/>
              </a:avLst>
            </a:prstGeom>
            <a:ln w="38100">
              <a:solidFill>
                <a:schemeClr val="tx2">
                  <a:lumMod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2819400" y="1981200"/>
              <a:ext cx="1511311" cy="369332"/>
            </a:xfrm>
            <a:prstGeom prst="rect">
              <a:avLst/>
            </a:prstGeom>
            <a:noFill/>
          </p:spPr>
          <p:txBody>
            <a:bodyPr wrap="none" rtlCol="0">
              <a:spAutoFit/>
            </a:bodyPr>
            <a:lstStyle/>
            <a:p>
              <a:r>
                <a:rPr lang="en-US" b="1" dirty="0" smtClean="0">
                  <a:solidFill>
                    <a:schemeClr val="bg2">
                      <a:lumMod val="75000"/>
                    </a:schemeClr>
                  </a:solidFill>
                  <a:latin typeface="Calibri" pitchFamily="34" charset="0"/>
                </a:rPr>
                <a:t>Master server</a:t>
              </a:r>
              <a:endParaRPr lang="en-US" b="1" dirty="0">
                <a:solidFill>
                  <a:schemeClr val="bg2">
                    <a:lumMod val="75000"/>
                  </a:schemeClr>
                </a:solidFill>
                <a:latin typeface="Calibri" pitchFamily="34" charset="0"/>
              </a:endParaRPr>
            </a:p>
          </p:txBody>
        </p:sp>
        <p:sp>
          <p:nvSpPr>
            <p:cNvPr id="23" name="Rounded Rectangle 22"/>
            <p:cNvSpPr/>
            <p:nvPr/>
          </p:nvSpPr>
          <p:spPr>
            <a:xfrm>
              <a:off x="2514600" y="2325469"/>
              <a:ext cx="2209800" cy="2362200"/>
            </a:xfrm>
            <a:prstGeom prst="roundRect">
              <a:avLst>
                <a:gd name="adj" fmla="val 7184"/>
              </a:avLst>
            </a:prstGeom>
            <a:solidFill>
              <a:schemeClr val="accent1">
                <a:lumMod val="20000"/>
                <a:lumOff val="80000"/>
              </a:schemeClr>
            </a:solidFill>
            <a:ln w="38100">
              <a:solidFill>
                <a:schemeClr val="tx2">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4" name="Picture 2" descr="C:\Documents and Settings\cantot\My Documents\Training\Supporting Materials\Icons\PNG files for PowerPoint\All Others\Analog PTZ.png"/>
            <p:cNvPicPr>
              <a:picLocks noChangeAspect="1" noChangeArrowheads="1"/>
            </p:cNvPicPr>
            <p:nvPr/>
          </p:nvPicPr>
          <p:blipFill>
            <a:blip r:embed="rId4" cstate="print"/>
            <a:srcRect/>
            <a:stretch>
              <a:fillRect/>
            </a:stretch>
          </p:blipFill>
          <p:spPr bwMode="auto">
            <a:xfrm>
              <a:off x="1981200" y="2325469"/>
              <a:ext cx="1354150" cy="545914"/>
            </a:xfrm>
            <a:prstGeom prst="rect">
              <a:avLst/>
            </a:prstGeom>
            <a:noFill/>
          </p:spPr>
        </p:pic>
        <p:grpSp>
          <p:nvGrpSpPr>
            <p:cNvPr id="7" name="Group 128"/>
            <p:cNvGrpSpPr/>
            <p:nvPr/>
          </p:nvGrpSpPr>
          <p:grpSpPr>
            <a:xfrm>
              <a:off x="2590800" y="2935069"/>
              <a:ext cx="1240789" cy="1255931"/>
              <a:chOff x="3200400" y="2209800"/>
              <a:chExt cx="1240789" cy="1255931"/>
            </a:xfrm>
          </p:grpSpPr>
          <p:sp>
            <p:nvSpPr>
              <p:cNvPr id="55" name="TextBox 54"/>
              <p:cNvSpPr txBox="1"/>
              <p:nvPr/>
            </p:nvSpPr>
            <p:spPr>
              <a:xfrm>
                <a:off x="3200400" y="2819400"/>
                <a:ext cx="1240789" cy="646331"/>
              </a:xfrm>
              <a:prstGeom prst="rect">
                <a:avLst/>
              </a:prstGeom>
              <a:solidFill>
                <a:schemeClr val="bg1"/>
              </a:solidFill>
              <a:effectLst>
                <a:softEdge rad="127000"/>
              </a:effectLst>
            </p:spPr>
            <p:txBody>
              <a:bodyPr wrap="none" rtlCol="0">
                <a:spAutoFit/>
              </a:bodyPr>
              <a:lstStyle/>
              <a:p>
                <a:pPr algn="ctr"/>
                <a:r>
                  <a:rPr lang="en-US" b="1" dirty="0" smtClean="0">
                    <a:solidFill>
                      <a:schemeClr val="bg2">
                        <a:lumMod val="75000"/>
                      </a:schemeClr>
                    </a:solidFill>
                    <a:latin typeface="Calibri" pitchFamily="34" charset="0"/>
                  </a:rPr>
                  <a:t>lighttpd</a:t>
                </a:r>
                <a:br>
                  <a:rPr lang="en-US" b="1" dirty="0" smtClean="0">
                    <a:solidFill>
                      <a:schemeClr val="bg2">
                        <a:lumMod val="75000"/>
                      </a:schemeClr>
                    </a:solidFill>
                    <a:latin typeface="Calibri" pitchFamily="34" charset="0"/>
                  </a:rPr>
                </a:br>
                <a:r>
                  <a:rPr lang="en-US" b="1" dirty="0" smtClean="0">
                    <a:solidFill>
                      <a:schemeClr val="bg2">
                        <a:lumMod val="75000"/>
                      </a:schemeClr>
                    </a:solidFill>
                    <a:latin typeface="Calibri" pitchFamily="34" charset="0"/>
                  </a:rPr>
                  <a:t>web server</a:t>
                </a:r>
                <a:endParaRPr lang="en-US" b="1" dirty="0">
                  <a:solidFill>
                    <a:schemeClr val="bg2">
                      <a:lumMod val="75000"/>
                    </a:schemeClr>
                  </a:solidFill>
                  <a:latin typeface="Calibri" pitchFamily="34" charset="0"/>
                </a:endParaRPr>
              </a:p>
            </p:txBody>
          </p:sp>
          <p:pic>
            <p:nvPicPr>
              <p:cNvPr id="56" name="Picture 9" descr="C:\Documents and Settings\cantot\My Documents\Training\Supporting Materials\Icons\PNG files for PowerPoint\All Others\Connected.png"/>
              <p:cNvPicPr>
                <a:picLocks noChangeAspect="1" noChangeArrowheads="1"/>
              </p:cNvPicPr>
              <p:nvPr/>
            </p:nvPicPr>
            <p:blipFill>
              <a:blip r:embed="rId5" cstate="print"/>
              <a:srcRect/>
              <a:stretch>
                <a:fillRect/>
              </a:stretch>
            </p:blipFill>
            <p:spPr bwMode="auto">
              <a:xfrm>
                <a:off x="3439794" y="2209800"/>
                <a:ext cx="762000" cy="762000"/>
              </a:xfrm>
              <a:prstGeom prst="rect">
                <a:avLst/>
              </a:prstGeom>
              <a:noFill/>
            </p:spPr>
          </p:pic>
        </p:grpSp>
        <p:grpSp>
          <p:nvGrpSpPr>
            <p:cNvPr id="9" name="Group 131"/>
            <p:cNvGrpSpPr/>
            <p:nvPr/>
          </p:nvGrpSpPr>
          <p:grpSpPr>
            <a:xfrm>
              <a:off x="274012" y="1447800"/>
              <a:ext cx="1173788" cy="1104900"/>
              <a:chOff x="57151" y="1219200"/>
              <a:chExt cx="1173788" cy="1104900"/>
            </a:xfrm>
          </p:grpSpPr>
          <p:grpSp>
            <p:nvGrpSpPr>
              <p:cNvPr id="25" name="Group 9"/>
              <p:cNvGrpSpPr/>
              <p:nvPr/>
            </p:nvGrpSpPr>
            <p:grpSpPr>
              <a:xfrm>
                <a:off x="57151" y="1219200"/>
                <a:ext cx="1173788" cy="819150"/>
                <a:chOff x="1016002" y="984250"/>
                <a:chExt cx="1173788" cy="819150"/>
              </a:xfrm>
            </p:grpSpPr>
            <p:pic>
              <p:nvPicPr>
                <p:cNvPr id="53" name="Picture 2" descr="C:\Documents and Settings\cantot\My Documents\Training\Supporting Materials\Icons\PNG files for PowerPoint\All Others\Laptop.png"/>
                <p:cNvPicPr>
                  <a:picLocks noChangeAspect="1" noChangeArrowheads="1"/>
                </p:cNvPicPr>
                <p:nvPr/>
              </p:nvPicPr>
              <p:blipFill>
                <a:blip r:embed="rId6" cstate="print"/>
                <a:srcRect/>
                <a:stretch>
                  <a:fillRect/>
                </a:stretch>
              </p:blipFill>
              <p:spPr bwMode="auto">
                <a:xfrm>
                  <a:off x="1016002" y="984250"/>
                  <a:ext cx="1173788" cy="819150"/>
                </a:xfrm>
                <a:prstGeom prst="rect">
                  <a:avLst/>
                </a:prstGeom>
                <a:noFill/>
              </p:spPr>
            </p:pic>
            <p:pic>
              <p:nvPicPr>
                <p:cNvPr id="54" name="Picture 4"/>
                <p:cNvPicPr>
                  <a:picLocks noChangeAspect="1" noChangeArrowheads="1"/>
                </p:cNvPicPr>
                <p:nvPr/>
              </p:nvPicPr>
              <p:blipFill>
                <a:blip r:embed="rId7" cstate="print"/>
                <a:srcRect/>
                <a:stretch>
                  <a:fillRect/>
                </a:stretch>
              </p:blipFill>
              <p:spPr bwMode="auto">
                <a:xfrm>
                  <a:off x="1222890" y="1024233"/>
                  <a:ext cx="777240" cy="505314"/>
                </a:xfrm>
                <a:prstGeom prst="rect">
                  <a:avLst/>
                </a:prstGeom>
                <a:noFill/>
                <a:ln w="3175">
                  <a:noFill/>
                  <a:miter lim="800000"/>
                  <a:headEnd/>
                  <a:tailEnd/>
                </a:ln>
                <a:effectLst>
                  <a:outerShdw blurRad="63500" sx="102000" sy="102000" algn="ctr" rotWithShape="0">
                    <a:prstClr val="black">
                      <a:alpha val="40000"/>
                    </a:prstClr>
                  </a:outerShdw>
                </a:effectLst>
              </p:spPr>
            </p:pic>
          </p:grpSp>
          <p:sp>
            <p:nvSpPr>
              <p:cNvPr id="52" name="TextBox 51"/>
              <p:cNvSpPr txBox="1"/>
              <p:nvPr/>
            </p:nvSpPr>
            <p:spPr>
              <a:xfrm>
                <a:off x="190500" y="1954768"/>
                <a:ext cx="939681" cy="369332"/>
              </a:xfrm>
              <a:prstGeom prst="rect">
                <a:avLst/>
              </a:prstGeom>
              <a:solidFill>
                <a:schemeClr val="bg1"/>
              </a:solidFill>
              <a:effectLst>
                <a:softEdge rad="63500"/>
              </a:effectLst>
            </p:spPr>
            <p:txBody>
              <a:bodyPr wrap="none" rtlCol="0">
                <a:spAutoFit/>
              </a:bodyPr>
              <a:lstStyle/>
              <a:p>
                <a:r>
                  <a:rPr lang="en-US" b="1" dirty="0" smtClean="0">
                    <a:solidFill>
                      <a:schemeClr val="bg2">
                        <a:lumMod val="75000"/>
                      </a:schemeClr>
                    </a:solidFill>
                    <a:latin typeface="Calibri" pitchFamily="34" charset="0"/>
                  </a:rPr>
                  <a:t>Console</a:t>
                </a:r>
                <a:endParaRPr lang="en-US" b="1" dirty="0">
                  <a:solidFill>
                    <a:schemeClr val="bg2">
                      <a:lumMod val="75000"/>
                    </a:schemeClr>
                  </a:solidFill>
                  <a:latin typeface="Calibri" pitchFamily="34" charset="0"/>
                </a:endParaRPr>
              </a:p>
            </p:txBody>
          </p:sp>
        </p:grpSp>
        <p:grpSp>
          <p:nvGrpSpPr>
            <p:cNvPr id="26" name="Group 136"/>
            <p:cNvGrpSpPr/>
            <p:nvPr/>
          </p:nvGrpSpPr>
          <p:grpSpPr>
            <a:xfrm>
              <a:off x="3657600" y="2401669"/>
              <a:ext cx="990600" cy="838200"/>
              <a:chOff x="4114800" y="1676400"/>
              <a:chExt cx="990600" cy="838200"/>
            </a:xfrm>
          </p:grpSpPr>
          <p:grpSp>
            <p:nvGrpSpPr>
              <p:cNvPr id="27" name="Group 17"/>
              <p:cNvGrpSpPr/>
              <p:nvPr/>
            </p:nvGrpSpPr>
            <p:grpSpPr>
              <a:xfrm>
                <a:off x="4114800" y="1676400"/>
                <a:ext cx="990600" cy="813439"/>
                <a:chOff x="5943600" y="2362200"/>
                <a:chExt cx="990600" cy="813439"/>
              </a:xfrm>
            </p:grpSpPr>
            <p:pic>
              <p:nvPicPr>
                <p:cNvPr id="49" name="Picture 4" descr="C:\Documents and Settings\cantot\My Documents\Training\Supporting Materials\Icons\PNG files for PowerPoint\All Others\clouds-blue.png"/>
                <p:cNvPicPr>
                  <a:picLocks noChangeAspect="1" noChangeArrowheads="1"/>
                </p:cNvPicPr>
                <p:nvPr/>
              </p:nvPicPr>
              <p:blipFill>
                <a:blip r:embed="rId8" cstate="print"/>
                <a:srcRect/>
                <a:stretch>
                  <a:fillRect/>
                </a:stretch>
              </p:blipFill>
              <p:spPr bwMode="auto">
                <a:xfrm>
                  <a:off x="5943600" y="2362200"/>
                  <a:ext cx="990600" cy="813439"/>
                </a:xfrm>
                <a:prstGeom prst="rect">
                  <a:avLst/>
                </a:prstGeom>
                <a:noFill/>
                <a:effectLst>
                  <a:outerShdw blurRad="63500" sx="102000" sy="102000" algn="ctr" rotWithShape="0">
                    <a:prstClr val="black">
                      <a:alpha val="40000"/>
                    </a:prstClr>
                  </a:outerShdw>
                </a:effectLst>
              </p:spPr>
            </p:pic>
            <p:sp>
              <p:nvSpPr>
                <p:cNvPr id="50" name="TextBox 49"/>
                <p:cNvSpPr txBox="1"/>
                <p:nvPr/>
              </p:nvSpPr>
              <p:spPr>
                <a:xfrm>
                  <a:off x="6065144" y="2584253"/>
                  <a:ext cx="747512" cy="369332"/>
                </a:xfrm>
                <a:prstGeom prst="rect">
                  <a:avLst/>
                </a:prstGeom>
                <a:noFill/>
              </p:spPr>
              <p:txBody>
                <a:bodyPr wrap="none" rtlCol="0">
                  <a:spAutoFit/>
                </a:bodyPr>
                <a:lstStyle/>
                <a:p>
                  <a:r>
                    <a:rPr lang="en-US" b="1" dirty="0" smtClean="0">
                      <a:solidFill>
                        <a:schemeClr val="bg2">
                          <a:lumMod val="75000"/>
                        </a:schemeClr>
                      </a:solidFill>
                      <a:latin typeface="Calibri" pitchFamily="34" charset="0"/>
                    </a:rPr>
                    <a:t>Agent</a:t>
                  </a:r>
                  <a:endParaRPr lang="en-US" b="1" dirty="0">
                    <a:solidFill>
                      <a:schemeClr val="bg2">
                        <a:lumMod val="75000"/>
                      </a:schemeClr>
                    </a:solidFill>
                    <a:latin typeface="Calibri" pitchFamily="34" charset="0"/>
                  </a:endParaRPr>
                </a:p>
              </p:txBody>
            </p:sp>
          </p:grpSp>
          <p:pic>
            <p:nvPicPr>
              <p:cNvPr id="48" name="Picture 5" descr="C:\Documents and Settings\cantot\My Documents\Training\Supporting Materials\Icons\PNG files for PowerPoint\All Others\Collapse Down.png"/>
              <p:cNvPicPr>
                <a:picLocks noChangeAspect="1" noChangeArrowheads="1"/>
              </p:cNvPicPr>
              <p:nvPr/>
            </p:nvPicPr>
            <p:blipFill>
              <a:blip r:embed="rId9" cstate="print"/>
              <a:srcRect/>
              <a:stretch>
                <a:fillRect/>
              </a:stretch>
            </p:blipFill>
            <p:spPr bwMode="auto">
              <a:xfrm>
                <a:off x="4648200" y="2133600"/>
                <a:ext cx="381000" cy="381000"/>
              </a:xfrm>
              <a:prstGeom prst="rect">
                <a:avLst/>
              </a:prstGeom>
              <a:noFill/>
            </p:spPr>
          </p:pic>
        </p:grpSp>
        <p:grpSp>
          <p:nvGrpSpPr>
            <p:cNvPr id="28" name="Group 141"/>
            <p:cNvGrpSpPr/>
            <p:nvPr/>
          </p:nvGrpSpPr>
          <p:grpSpPr>
            <a:xfrm>
              <a:off x="6464653" y="685800"/>
              <a:ext cx="1009274" cy="881788"/>
              <a:chOff x="5334000" y="2590800"/>
              <a:chExt cx="1009274" cy="881788"/>
            </a:xfrm>
          </p:grpSpPr>
          <p:pic>
            <p:nvPicPr>
              <p:cNvPr id="44" name="Picture 7" descr="C:\Documents and Settings\cantot\My Documents\Training\Supporting Materials\Icons\PNG files for PowerPoint\All Others\clouds_pms130.png"/>
              <p:cNvPicPr>
                <a:picLocks noChangeAspect="1" noChangeArrowheads="1"/>
              </p:cNvPicPr>
              <p:nvPr/>
            </p:nvPicPr>
            <p:blipFill>
              <a:blip r:embed="rId10" cstate="print"/>
              <a:srcRect/>
              <a:stretch>
                <a:fillRect/>
              </a:stretch>
            </p:blipFill>
            <p:spPr bwMode="auto">
              <a:xfrm>
                <a:off x="5359401" y="2667001"/>
                <a:ext cx="983873" cy="805587"/>
              </a:xfrm>
              <a:prstGeom prst="rect">
                <a:avLst/>
              </a:prstGeom>
              <a:noFill/>
              <a:effectLst>
                <a:outerShdw blurRad="63500" sx="102000" sy="102000" algn="ctr" rotWithShape="0">
                  <a:prstClr val="black">
                    <a:alpha val="40000"/>
                  </a:prstClr>
                </a:outerShdw>
              </a:effectLst>
            </p:spPr>
          </p:pic>
          <p:sp>
            <p:nvSpPr>
              <p:cNvPr id="45" name="TextBox 44"/>
              <p:cNvSpPr txBox="1"/>
              <p:nvPr/>
            </p:nvSpPr>
            <p:spPr>
              <a:xfrm>
                <a:off x="5486400" y="2895600"/>
                <a:ext cx="747512" cy="369332"/>
              </a:xfrm>
              <a:prstGeom prst="rect">
                <a:avLst/>
              </a:prstGeom>
              <a:noFill/>
            </p:spPr>
            <p:txBody>
              <a:bodyPr wrap="none" rtlCol="0">
                <a:spAutoFit/>
              </a:bodyPr>
              <a:lstStyle/>
              <a:p>
                <a:r>
                  <a:rPr lang="en-US" b="1" dirty="0" smtClean="0">
                    <a:solidFill>
                      <a:schemeClr val="bg2">
                        <a:lumMod val="75000"/>
                      </a:schemeClr>
                    </a:solidFill>
                    <a:latin typeface="Calibri" pitchFamily="34" charset="0"/>
                  </a:rPr>
                  <a:t>Agent</a:t>
                </a:r>
                <a:endParaRPr lang="en-US" b="1" dirty="0">
                  <a:solidFill>
                    <a:schemeClr val="bg2">
                      <a:lumMod val="75000"/>
                    </a:schemeClr>
                  </a:solidFill>
                  <a:latin typeface="Calibri" pitchFamily="34" charset="0"/>
                </a:endParaRPr>
              </a:p>
            </p:txBody>
          </p:sp>
          <p:pic>
            <p:nvPicPr>
              <p:cNvPr id="46" name="Picture 6" descr="C:\Documents and Settings\cantot\My Documents\Training\Supporting Materials\Icons\PNG files for PowerPoint\All Others\Collapse Up.png"/>
              <p:cNvPicPr>
                <a:picLocks noChangeAspect="1" noChangeArrowheads="1"/>
              </p:cNvPicPr>
              <p:nvPr/>
            </p:nvPicPr>
            <p:blipFill>
              <a:blip r:embed="rId11" cstate="print"/>
              <a:srcRect/>
              <a:stretch>
                <a:fillRect/>
              </a:stretch>
            </p:blipFill>
            <p:spPr bwMode="auto">
              <a:xfrm>
                <a:off x="5334000" y="2590800"/>
                <a:ext cx="390144" cy="390144"/>
              </a:xfrm>
              <a:prstGeom prst="rect">
                <a:avLst/>
              </a:prstGeom>
              <a:noFill/>
            </p:spPr>
          </p:pic>
        </p:grpSp>
        <p:grpSp>
          <p:nvGrpSpPr>
            <p:cNvPr id="29" name="Group 145"/>
            <p:cNvGrpSpPr/>
            <p:nvPr/>
          </p:nvGrpSpPr>
          <p:grpSpPr>
            <a:xfrm>
              <a:off x="6464653" y="2016383"/>
              <a:ext cx="1009274" cy="881788"/>
              <a:chOff x="5334000" y="2590800"/>
              <a:chExt cx="1009274" cy="881788"/>
            </a:xfrm>
          </p:grpSpPr>
          <p:pic>
            <p:nvPicPr>
              <p:cNvPr id="41" name="Picture 7" descr="C:\Documents and Settings\cantot\My Documents\Training\Supporting Materials\Icons\PNG files for PowerPoint\All Others\clouds_pms130.png"/>
              <p:cNvPicPr>
                <a:picLocks noChangeAspect="1" noChangeArrowheads="1"/>
              </p:cNvPicPr>
              <p:nvPr/>
            </p:nvPicPr>
            <p:blipFill>
              <a:blip r:embed="rId10" cstate="print"/>
              <a:srcRect/>
              <a:stretch>
                <a:fillRect/>
              </a:stretch>
            </p:blipFill>
            <p:spPr bwMode="auto">
              <a:xfrm>
                <a:off x="5359401" y="2667001"/>
                <a:ext cx="983873" cy="805587"/>
              </a:xfrm>
              <a:prstGeom prst="rect">
                <a:avLst/>
              </a:prstGeom>
              <a:noFill/>
              <a:effectLst>
                <a:outerShdw blurRad="63500" sx="102000" sy="102000" algn="ctr" rotWithShape="0">
                  <a:prstClr val="black">
                    <a:alpha val="40000"/>
                  </a:prstClr>
                </a:outerShdw>
              </a:effectLst>
            </p:spPr>
          </p:pic>
          <p:sp>
            <p:nvSpPr>
              <p:cNvPr id="42" name="TextBox 41"/>
              <p:cNvSpPr txBox="1"/>
              <p:nvPr/>
            </p:nvSpPr>
            <p:spPr>
              <a:xfrm>
                <a:off x="5486400" y="2895600"/>
                <a:ext cx="747512" cy="369332"/>
              </a:xfrm>
              <a:prstGeom prst="rect">
                <a:avLst/>
              </a:prstGeom>
              <a:noFill/>
            </p:spPr>
            <p:txBody>
              <a:bodyPr wrap="none" rtlCol="0">
                <a:spAutoFit/>
              </a:bodyPr>
              <a:lstStyle/>
              <a:p>
                <a:r>
                  <a:rPr lang="en-US" b="1" dirty="0" smtClean="0">
                    <a:solidFill>
                      <a:schemeClr val="bg2">
                        <a:lumMod val="75000"/>
                      </a:schemeClr>
                    </a:solidFill>
                    <a:latin typeface="Calibri" pitchFamily="34" charset="0"/>
                  </a:rPr>
                  <a:t>Agent</a:t>
                </a:r>
                <a:endParaRPr lang="en-US" b="1" dirty="0">
                  <a:solidFill>
                    <a:schemeClr val="bg2">
                      <a:lumMod val="75000"/>
                    </a:schemeClr>
                  </a:solidFill>
                  <a:latin typeface="Calibri" pitchFamily="34" charset="0"/>
                </a:endParaRPr>
              </a:p>
            </p:txBody>
          </p:sp>
          <p:pic>
            <p:nvPicPr>
              <p:cNvPr id="43" name="Picture 6" descr="C:\Documents and Settings\cantot\My Documents\Training\Supporting Materials\Icons\PNG files for PowerPoint\All Others\Collapse Up.png"/>
              <p:cNvPicPr>
                <a:picLocks noChangeAspect="1" noChangeArrowheads="1"/>
              </p:cNvPicPr>
              <p:nvPr/>
            </p:nvPicPr>
            <p:blipFill>
              <a:blip r:embed="rId11" cstate="print"/>
              <a:srcRect/>
              <a:stretch>
                <a:fillRect/>
              </a:stretch>
            </p:blipFill>
            <p:spPr bwMode="auto">
              <a:xfrm>
                <a:off x="5334000" y="2590800"/>
                <a:ext cx="390144" cy="390144"/>
              </a:xfrm>
              <a:prstGeom prst="rect">
                <a:avLst/>
              </a:prstGeom>
              <a:noFill/>
            </p:spPr>
          </p:pic>
        </p:grpSp>
        <p:grpSp>
          <p:nvGrpSpPr>
            <p:cNvPr id="30" name="Group 149"/>
            <p:cNvGrpSpPr/>
            <p:nvPr/>
          </p:nvGrpSpPr>
          <p:grpSpPr>
            <a:xfrm>
              <a:off x="6464653" y="3346966"/>
              <a:ext cx="1009274" cy="881788"/>
              <a:chOff x="5334000" y="2590800"/>
              <a:chExt cx="1009274" cy="881788"/>
            </a:xfrm>
          </p:grpSpPr>
          <p:pic>
            <p:nvPicPr>
              <p:cNvPr id="38" name="Picture 7" descr="C:\Documents and Settings\cantot\My Documents\Training\Supporting Materials\Icons\PNG files for PowerPoint\All Others\clouds_pms130.png"/>
              <p:cNvPicPr>
                <a:picLocks noChangeAspect="1" noChangeArrowheads="1"/>
              </p:cNvPicPr>
              <p:nvPr/>
            </p:nvPicPr>
            <p:blipFill>
              <a:blip r:embed="rId10" cstate="print"/>
              <a:srcRect/>
              <a:stretch>
                <a:fillRect/>
              </a:stretch>
            </p:blipFill>
            <p:spPr bwMode="auto">
              <a:xfrm>
                <a:off x="5359401" y="2667001"/>
                <a:ext cx="983873" cy="805587"/>
              </a:xfrm>
              <a:prstGeom prst="rect">
                <a:avLst/>
              </a:prstGeom>
              <a:noFill/>
              <a:effectLst>
                <a:outerShdw blurRad="63500" sx="102000" sy="102000" algn="ctr" rotWithShape="0">
                  <a:prstClr val="black">
                    <a:alpha val="40000"/>
                  </a:prstClr>
                </a:outerShdw>
              </a:effectLst>
            </p:spPr>
          </p:pic>
          <p:sp>
            <p:nvSpPr>
              <p:cNvPr id="39" name="TextBox 38"/>
              <p:cNvSpPr txBox="1"/>
              <p:nvPr/>
            </p:nvSpPr>
            <p:spPr>
              <a:xfrm>
                <a:off x="5486400" y="2895600"/>
                <a:ext cx="747512" cy="369332"/>
              </a:xfrm>
              <a:prstGeom prst="rect">
                <a:avLst/>
              </a:prstGeom>
              <a:noFill/>
            </p:spPr>
            <p:txBody>
              <a:bodyPr wrap="none" rtlCol="0">
                <a:spAutoFit/>
              </a:bodyPr>
              <a:lstStyle/>
              <a:p>
                <a:r>
                  <a:rPr lang="en-US" b="1" dirty="0" smtClean="0">
                    <a:solidFill>
                      <a:schemeClr val="bg2">
                        <a:lumMod val="75000"/>
                      </a:schemeClr>
                    </a:solidFill>
                    <a:latin typeface="Calibri" pitchFamily="34" charset="0"/>
                  </a:rPr>
                  <a:t>Agent</a:t>
                </a:r>
                <a:endParaRPr lang="en-US" b="1" dirty="0">
                  <a:solidFill>
                    <a:schemeClr val="bg2">
                      <a:lumMod val="75000"/>
                    </a:schemeClr>
                  </a:solidFill>
                  <a:latin typeface="Calibri" pitchFamily="34" charset="0"/>
                </a:endParaRPr>
              </a:p>
            </p:txBody>
          </p:sp>
          <p:pic>
            <p:nvPicPr>
              <p:cNvPr id="40" name="Picture 6" descr="C:\Documents and Settings\cantot\My Documents\Training\Supporting Materials\Icons\PNG files for PowerPoint\All Others\Collapse Up.png"/>
              <p:cNvPicPr>
                <a:picLocks noChangeAspect="1" noChangeArrowheads="1"/>
              </p:cNvPicPr>
              <p:nvPr/>
            </p:nvPicPr>
            <p:blipFill>
              <a:blip r:embed="rId11" cstate="print"/>
              <a:srcRect/>
              <a:stretch>
                <a:fillRect/>
              </a:stretch>
            </p:blipFill>
            <p:spPr bwMode="auto">
              <a:xfrm>
                <a:off x="5334000" y="2590800"/>
                <a:ext cx="390144" cy="390144"/>
              </a:xfrm>
              <a:prstGeom prst="rect">
                <a:avLst/>
              </a:prstGeom>
              <a:noFill/>
            </p:spPr>
          </p:pic>
        </p:grpSp>
        <p:grpSp>
          <p:nvGrpSpPr>
            <p:cNvPr id="31" name="Group 153"/>
            <p:cNvGrpSpPr/>
            <p:nvPr/>
          </p:nvGrpSpPr>
          <p:grpSpPr>
            <a:xfrm>
              <a:off x="6464653" y="5029200"/>
              <a:ext cx="1009274" cy="881788"/>
              <a:chOff x="5334000" y="2590800"/>
              <a:chExt cx="1009274" cy="881788"/>
            </a:xfrm>
          </p:grpSpPr>
          <p:pic>
            <p:nvPicPr>
              <p:cNvPr id="35" name="Picture 7" descr="C:\Documents and Settings\cantot\My Documents\Training\Supporting Materials\Icons\PNG files for PowerPoint\All Others\clouds_pms130.png"/>
              <p:cNvPicPr>
                <a:picLocks noChangeAspect="1" noChangeArrowheads="1"/>
              </p:cNvPicPr>
              <p:nvPr/>
            </p:nvPicPr>
            <p:blipFill>
              <a:blip r:embed="rId10" cstate="print"/>
              <a:srcRect/>
              <a:stretch>
                <a:fillRect/>
              </a:stretch>
            </p:blipFill>
            <p:spPr bwMode="auto">
              <a:xfrm>
                <a:off x="5359401" y="2667001"/>
                <a:ext cx="983873" cy="805587"/>
              </a:xfrm>
              <a:prstGeom prst="rect">
                <a:avLst/>
              </a:prstGeom>
              <a:noFill/>
              <a:effectLst>
                <a:outerShdw blurRad="63500" sx="102000" sy="102000" algn="ctr" rotWithShape="0">
                  <a:prstClr val="black">
                    <a:alpha val="40000"/>
                  </a:prstClr>
                </a:outerShdw>
              </a:effectLst>
            </p:spPr>
          </p:pic>
          <p:sp>
            <p:nvSpPr>
              <p:cNvPr id="36" name="TextBox 35"/>
              <p:cNvSpPr txBox="1"/>
              <p:nvPr/>
            </p:nvSpPr>
            <p:spPr>
              <a:xfrm>
                <a:off x="5486400" y="2895600"/>
                <a:ext cx="747512" cy="369332"/>
              </a:xfrm>
              <a:prstGeom prst="rect">
                <a:avLst/>
              </a:prstGeom>
              <a:noFill/>
            </p:spPr>
            <p:txBody>
              <a:bodyPr wrap="none" rtlCol="0">
                <a:spAutoFit/>
              </a:bodyPr>
              <a:lstStyle/>
              <a:p>
                <a:r>
                  <a:rPr lang="en-US" b="1" dirty="0" smtClean="0">
                    <a:solidFill>
                      <a:schemeClr val="bg2">
                        <a:lumMod val="75000"/>
                      </a:schemeClr>
                    </a:solidFill>
                    <a:latin typeface="Calibri" pitchFamily="34" charset="0"/>
                  </a:rPr>
                  <a:t>Agent</a:t>
                </a:r>
                <a:endParaRPr lang="en-US" b="1" dirty="0">
                  <a:solidFill>
                    <a:schemeClr val="bg2">
                      <a:lumMod val="75000"/>
                    </a:schemeClr>
                  </a:solidFill>
                  <a:latin typeface="Calibri" pitchFamily="34" charset="0"/>
                </a:endParaRPr>
              </a:p>
            </p:txBody>
          </p:sp>
          <p:pic>
            <p:nvPicPr>
              <p:cNvPr id="37" name="Picture 6" descr="C:\Documents and Settings\cantot\My Documents\Training\Supporting Materials\Icons\PNG files for PowerPoint\All Others\Collapse Up.png"/>
              <p:cNvPicPr>
                <a:picLocks noChangeAspect="1" noChangeArrowheads="1"/>
              </p:cNvPicPr>
              <p:nvPr/>
            </p:nvPicPr>
            <p:blipFill>
              <a:blip r:embed="rId11" cstate="print"/>
              <a:srcRect/>
              <a:stretch>
                <a:fillRect/>
              </a:stretch>
            </p:blipFill>
            <p:spPr bwMode="auto">
              <a:xfrm>
                <a:off x="5334000" y="2590800"/>
                <a:ext cx="390144" cy="390144"/>
              </a:xfrm>
              <a:prstGeom prst="rect">
                <a:avLst/>
              </a:prstGeom>
              <a:noFill/>
            </p:spPr>
          </p:pic>
        </p:grpSp>
        <p:grpSp>
          <p:nvGrpSpPr>
            <p:cNvPr id="32" name="Group 157"/>
            <p:cNvGrpSpPr/>
            <p:nvPr/>
          </p:nvGrpSpPr>
          <p:grpSpPr>
            <a:xfrm>
              <a:off x="3560798" y="3732694"/>
              <a:ext cx="1218603" cy="1067906"/>
              <a:chOff x="3592495" y="3617025"/>
              <a:chExt cx="1218603" cy="1067906"/>
            </a:xfrm>
          </p:grpSpPr>
          <p:pic>
            <p:nvPicPr>
              <p:cNvPr id="33" name="Picture 8" descr="C:\Documents and Settings\cantot\My Documents\Training\Supporting Materials\Icons\PNG files for PowerPoint\All Others\disc blue.png"/>
              <p:cNvPicPr>
                <a:picLocks noChangeAspect="1" noChangeArrowheads="1"/>
              </p:cNvPicPr>
              <p:nvPr/>
            </p:nvPicPr>
            <p:blipFill>
              <a:blip r:embed="rId12" cstate="print"/>
              <a:srcRect/>
              <a:stretch>
                <a:fillRect/>
              </a:stretch>
            </p:blipFill>
            <p:spPr bwMode="auto">
              <a:xfrm>
                <a:off x="3957885" y="3617025"/>
                <a:ext cx="487825" cy="533400"/>
              </a:xfrm>
              <a:prstGeom prst="rect">
                <a:avLst/>
              </a:prstGeom>
              <a:noFill/>
            </p:spPr>
          </p:pic>
          <p:sp>
            <p:nvSpPr>
              <p:cNvPr id="34" name="TextBox 33"/>
              <p:cNvSpPr txBox="1"/>
              <p:nvPr/>
            </p:nvSpPr>
            <p:spPr>
              <a:xfrm>
                <a:off x="3592495" y="4038600"/>
                <a:ext cx="1218603" cy="646331"/>
              </a:xfrm>
              <a:prstGeom prst="rect">
                <a:avLst/>
              </a:prstGeom>
              <a:solidFill>
                <a:schemeClr val="bg1"/>
              </a:solidFill>
              <a:effectLst>
                <a:softEdge rad="127000"/>
              </a:effectLst>
            </p:spPr>
            <p:txBody>
              <a:bodyPr wrap="none" rtlCol="0">
                <a:spAutoFit/>
              </a:bodyPr>
              <a:lstStyle/>
              <a:p>
                <a:pPr algn="ctr"/>
                <a:r>
                  <a:rPr lang="en-US" b="1" dirty="0" smtClean="0">
                    <a:solidFill>
                      <a:schemeClr val="bg2">
                        <a:lumMod val="75000"/>
                      </a:schemeClr>
                    </a:solidFill>
                    <a:latin typeface="Calibri" pitchFamily="34" charset="0"/>
                  </a:rPr>
                  <a:t>Command </a:t>
                </a:r>
              </a:p>
              <a:p>
                <a:pPr algn="ctr"/>
                <a:r>
                  <a:rPr lang="en-US" b="1" dirty="0" smtClean="0">
                    <a:solidFill>
                      <a:schemeClr val="bg2">
                        <a:lumMod val="75000"/>
                      </a:schemeClr>
                    </a:solidFill>
                    <a:latin typeface="Calibri" pitchFamily="34" charset="0"/>
                  </a:rPr>
                  <a:t>Center DB</a:t>
                </a:r>
                <a:endParaRPr lang="en-US" b="1" dirty="0">
                  <a:solidFill>
                    <a:schemeClr val="bg2">
                      <a:lumMod val="75000"/>
                    </a:schemeClr>
                  </a:solidFill>
                  <a:latin typeface="Calibri" pitchFamily="34" charset="0"/>
                </a:endParaRPr>
              </a:p>
            </p:txBody>
          </p:sp>
        </p:grpSp>
      </p:grpSp>
      <p:sp>
        <p:nvSpPr>
          <p:cNvPr id="2" name="Title 1"/>
          <p:cNvSpPr>
            <a:spLocks noGrp="1"/>
          </p:cNvSpPr>
          <p:nvPr>
            <p:ph type="title"/>
          </p:nvPr>
        </p:nvSpPr>
        <p:spPr/>
        <p:txBody>
          <a:bodyPr anchor="t"/>
          <a:lstStyle/>
          <a:p>
            <a:r>
              <a:rPr lang="en-US" dirty="0" smtClean="0"/>
              <a:t>Greenplum Command Center Architectural Overview</a:t>
            </a:r>
            <a:endParaRPr lang="en-US" dirty="0"/>
          </a:p>
        </p:txBody>
      </p:sp>
    </p:spTree>
    <p:custDataLst>
      <p:tags r:id="rId1"/>
    </p:custDataLst>
    <p:extLst>
      <p:ext uri="{BB962C8B-B14F-4D97-AF65-F5344CB8AC3E}">
        <p14:creationId xmlns:p14="http://schemas.microsoft.com/office/powerpoint/2010/main" val="244284221"/>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101"/>
          <p:cNvGrpSpPr/>
          <p:nvPr/>
        </p:nvGrpSpPr>
        <p:grpSpPr>
          <a:xfrm>
            <a:off x="278412" y="797794"/>
            <a:ext cx="8184188" cy="5512832"/>
            <a:chOff x="274012" y="685800"/>
            <a:chExt cx="8184188" cy="5512832"/>
          </a:xfrm>
        </p:grpSpPr>
        <p:grpSp>
          <p:nvGrpSpPr>
            <p:cNvPr id="9" name="Group 160"/>
            <p:cNvGrpSpPr/>
            <p:nvPr/>
          </p:nvGrpSpPr>
          <p:grpSpPr>
            <a:xfrm>
              <a:off x="274012" y="685800"/>
              <a:ext cx="8184188" cy="5512832"/>
              <a:chOff x="274012" y="685800"/>
              <a:chExt cx="8184188" cy="5512832"/>
            </a:xfrm>
          </p:grpSpPr>
          <p:cxnSp>
            <p:nvCxnSpPr>
              <p:cNvPr id="8" name="Shape 7"/>
              <p:cNvCxnSpPr>
                <a:endCxn id="23" idx="1"/>
              </p:cNvCxnSpPr>
              <p:nvPr/>
            </p:nvCxnSpPr>
            <p:spPr>
              <a:xfrm rot="16200000" flipH="1">
                <a:off x="1067944" y="2059912"/>
                <a:ext cx="1239619" cy="1653694"/>
              </a:xfrm>
              <a:prstGeom prst="bentConnector2">
                <a:avLst/>
              </a:prstGeom>
              <a:ln w="38100">
                <a:solidFill>
                  <a:schemeClr val="tx2">
                    <a:lumMod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25" name="Group 70"/>
              <p:cNvGrpSpPr/>
              <p:nvPr/>
            </p:nvGrpSpPr>
            <p:grpSpPr>
              <a:xfrm>
                <a:off x="7118526" y="4677549"/>
                <a:ext cx="685800" cy="152400"/>
                <a:chOff x="5943600" y="4495800"/>
                <a:chExt cx="685800" cy="152400"/>
              </a:xfrm>
            </p:grpSpPr>
            <p:sp>
              <p:nvSpPr>
                <p:cNvPr id="57" name="Oval 56"/>
                <p:cNvSpPr/>
                <p:nvPr/>
              </p:nvSpPr>
              <p:spPr>
                <a:xfrm>
                  <a:off x="5943600" y="4495800"/>
                  <a:ext cx="152400" cy="152400"/>
                </a:xfrm>
                <a:prstGeom prst="ellipse">
                  <a:avLst/>
                </a:prstGeom>
                <a:solidFill>
                  <a:srgbClr val="0070C0"/>
                </a:solidFill>
                <a:ln w="12700">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58" name="Oval 57"/>
                <p:cNvSpPr/>
                <p:nvPr/>
              </p:nvSpPr>
              <p:spPr>
                <a:xfrm>
                  <a:off x="6210300" y="4495800"/>
                  <a:ext cx="152400" cy="152400"/>
                </a:xfrm>
                <a:prstGeom prst="ellipse">
                  <a:avLst/>
                </a:prstGeom>
                <a:solidFill>
                  <a:srgbClr val="0070C0"/>
                </a:solidFill>
                <a:ln w="12700">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59" name="Oval 58"/>
                <p:cNvSpPr/>
                <p:nvPr/>
              </p:nvSpPr>
              <p:spPr>
                <a:xfrm>
                  <a:off x="6477000" y="4495800"/>
                  <a:ext cx="152400" cy="152400"/>
                </a:xfrm>
                <a:prstGeom prst="ellipse">
                  <a:avLst/>
                </a:prstGeom>
                <a:solidFill>
                  <a:srgbClr val="0070C0"/>
                </a:solidFill>
                <a:ln w="12700">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grpSp>
          <p:cxnSp>
            <p:nvCxnSpPr>
              <p:cNvPr id="10" name="Shape 75"/>
              <p:cNvCxnSpPr/>
              <p:nvPr/>
            </p:nvCxnSpPr>
            <p:spPr>
              <a:xfrm flipV="1">
                <a:off x="4648200" y="1164795"/>
                <a:ext cx="1841854" cy="1643594"/>
              </a:xfrm>
              <a:prstGeom prst="bentConnector3">
                <a:avLst>
                  <a:gd name="adj1" fmla="val 50000"/>
                </a:avLst>
              </a:prstGeom>
              <a:ln w="38100">
                <a:solidFill>
                  <a:schemeClr val="tx2">
                    <a:lumMod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11" name="Picture 2" descr="C:\Documents and Settings\cantot\My Documents\Training\Supporting Materials\Icons\PNG files for PowerPoint\All Others\Analog PTZ.png"/>
              <p:cNvPicPr>
                <a:picLocks noChangeAspect="1" noChangeArrowheads="1"/>
              </p:cNvPicPr>
              <p:nvPr/>
            </p:nvPicPr>
            <p:blipFill>
              <a:blip r:embed="rId7" cstate="print"/>
              <a:srcRect/>
              <a:stretch>
                <a:fillRect/>
              </a:stretch>
            </p:blipFill>
            <p:spPr bwMode="auto">
              <a:xfrm>
                <a:off x="6788127" y="1054286"/>
                <a:ext cx="1354150" cy="545914"/>
              </a:xfrm>
              <a:prstGeom prst="rect">
                <a:avLst/>
              </a:prstGeom>
              <a:noFill/>
            </p:spPr>
          </p:pic>
          <p:sp>
            <p:nvSpPr>
              <p:cNvPr id="12" name="TextBox 11"/>
              <p:cNvSpPr txBox="1"/>
              <p:nvPr/>
            </p:nvSpPr>
            <p:spPr>
              <a:xfrm>
                <a:off x="6788127" y="1485900"/>
                <a:ext cx="1670073" cy="369332"/>
              </a:xfrm>
              <a:prstGeom prst="rect">
                <a:avLst/>
              </a:prstGeom>
              <a:noFill/>
            </p:spPr>
            <p:txBody>
              <a:bodyPr wrap="none" rtlCol="0">
                <a:spAutoFit/>
              </a:bodyPr>
              <a:lstStyle/>
              <a:p>
                <a:r>
                  <a:rPr lang="en-US" b="1" dirty="0" smtClean="0">
                    <a:solidFill>
                      <a:schemeClr val="bg2">
                        <a:lumMod val="75000"/>
                      </a:schemeClr>
                    </a:solidFill>
                    <a:latin typeface="Calibri" pitchFamily="34" charset="0"/>
                  </a:rPr>
                  <a:t>Segment server</a:t>
                </a:r>
                <a:endParaRPr lang="en-US" b="1" dirty="0">
                  <a:solidFill>
                    <a:schemeClr val="bg2">
                      <a:lumMod val="75000"/>
                    </a:schemeClr>
                  </a:solidFill>
                  <a:latin typeface="Calibri" pitchFamily="34" charset="0"/>
                </a:endParaRPr>
              </a:p>
            </p:txBody>
          </p:sp>
          <p:pic>
            <p:nvPicPr>
              <p:cNvPr id="13" name="Picture 2" descr="C:\Documents and Settings\cantot\My Documents\Training\Supporting Materials\Icons\PNG files for PowerPoint\All Others\Analog PTZ.png"/>
              <p:cNvPicPr>
                <a:picLocks noChangeAspect="1" noChangeArrowheads="1"/>
              </p:cNvPicPr>
              <p:nvPr/>
            </p:nvPicPr>
            <p:blipFill>
              <a:blip r:embed="rId7" cstate="print"/>
              <a:srcRect/>
              <a:stretch>
                <a:fillRect/>
              </a:stretch>
            </p:blipFill>
            <p:spPr bwMode="auto">
              <a:xfrm>
                <a:off x="6788127" y="2384869"/>
                <a:ext cx="1354150" cy="545914"/>
              </a:xfrm>
              <a:prstGeom prst="rect">
                <a:avLst/>
              </a:prstGeom>
              <a:noFill/>
            </p:spPr>
          </p:pic>
          <p:sp>
            <p:nvSpPr>
              <p:cNvPr id="14" name="TextBox 13"/>
              <p:cNvSpPr txBox="1"/>
              <p:nvPr/>
            </p:nvSpPr>
            <p:spPr>
              <a:xfrm>
                <a:off x="6788127" y="2816483"/>
                <a:ext cx="1670073" cy="369332"/>
              </a:xfrm>
              <a:prstGeom prst="rect">
                <a:avLst/>
              </a:prstGeom>
              <a:noFill/>
            </p:spPr>
            <p:txBody>
              <a:bodyPr wrap="none" rtlCol="0">
                <a:spAutoFit/>
              </a:bodyPr>
              <a:lstStyle/>
              <a:p>
                <a:r>
                  <a:rPr lang="en-US" b="1" dirty="0" smtClean="0">
                    <a:solidFill>
                      <a:schemeClr val="bg2">
                        <a:lumMod val="75000"/>
                      </a:schemeClr>
                    </a:solidFill>
                    <a:latin typeface="Calibri" pitchFamily="34" charset="0"/>
                  </a:rPr>
                  <a:t>Segment server</a:t>
                </a:r>
                <a:endParaRPr lang="en-US" b="1" dirty="0">
                  <a:solidFill>
                    <a:schemeClr val="bg2">
                      <a:lumMod val="75000"/>
                    </a:schemeClr>
                  </a:solidFill>
                  <a:latin typeface="Calibri" pitchFamily="34" charset="0"/>
                </a:endParaRPr>
              </a:p>
            </p:txBody>
          </p:sp>
          <p:pic>
            <p:nvPicPr>
              <p:cNvPr id="15" name="Picture 2" descr="C:\Documents and Settings\cantot\My Documents\Training\Supporting Materials\Icons\PNG files for PowerPoint\All Others\Analog PTZ.png"/>
              <p:cNvPicPr>
                <a:picLocks noChangeAspect="1" noChangeArrowheads="1"/>
              </p:cNvPicPr>
              <p:nvPr/>
            </p:nvPicPr>
            <p:blipFill>
              <a:blip r:embed="rId7" cstate="print"/>
              <a:srcRect/>
              <a:stretch>
                <a:fillRect/>
              </a:stretch>
            </p:blipFill>
            <p:spPr bwMode="auto">
              <a:xfrm>
                <a:off x="6788127" y="3715452"/>
                <a:ext cx="1354150" cy="545914"/>
              </a:xfrm>
              <a:prstGeom prst="rect">
                <a:avLst/>
              </a:prstGeom>
              <a:noFill/>
            </p:spPr>
          </p:pic>
          <p:sp>
            <p:nvSpPr>
              <p:cNvPr id="16" name="TextBox 15"/>
              <p:cNvSpPr txBox="1"/>
              <p:nvPr/>
            </p:nvSpPr>
            <p:spPr>
              <a:xfrm>
                <a:off x="6788127" y="4147066"/>
                <a:ext cx="1670073" cy="369332"/>
              </a:xfrm>
              <a:prstGeom prst="rect">
                <a:avLst/>
              </a:prstGeom>
              <a:noFill/>
            </p:spPr>
            <p:txBody>
              <a:bodyPr wrap="none" rtlCol="0">
                <a:spAutoFit/>
              </a:bodyPr>
              <a:lstStyle/>
              <a:p>
                <a:r>
                  <a:rPr lang="en-US" b="1" dirty="0" smtClean="0">
                    <a:solidFill>
                      <a:schemeClr val="bg2">
                        <a:lumMod val="75000"/>
                      </a:schemeClr>
                    </a:solidFill>
                    <a:latin typeface="Calibri" pitchFamily="34" charset="0"/>
                  </a:rPr>
                  <a:t>Segment server</a:t>
                </a:r>
                <a:endParaRPr lang="en-US" b="1" dirty="0">
                  <a:solidFill>
                    <a:schemeClr val="bg2">
                      <a:lumMod val="75000"/>
                    </a:schemeClr>
                  </a:solidFill>
                  <a:latin typeface="Calibri" pitchFamily="34" charset="0"/>
                </a:endParaRPr>
              </a:p>
            </p:txBody>
          </p:sp>
          <p:pic>
            <p:nvPicPr>
              <p:cNvPr id="17" name="Picture 2" descr="C:\Documents and Settings\cantot\My Documents\Training\Supporting Materials\Icons\PNG files for PowerPoint\All Others\Analog PTZ.png"/>
              <p:cNvPicPr>
                <a:picLocks noChangeAspect="1" noChangeArrowheads="1"/>
              </p:cNvPicPr>
              <p:nvPr/>
            </p:nvPicPr>
            <p:blipFill>
              <a:blip r:embed="rId7" cstate="print"/>
              <a:srcRect/>
              <a:stretch>
                <a:fillRect/>
              </a:stretch>
            </p:blipFill>
            <p:spPr bwMode="auto">
              <a:xfrm>
                <a:off x="6788127" y="5397686"/>
                <a:ext cx="1354150" cy="545914"/>
              </a:xfrm>
              <a:prstGeom prst="rect">
                <a:avLst/>
              </a:prstGeom>
              <a:noFill/>
            </p:spPr>
          </p:pic>
          <p:sp>
            <p:nvSpPr>
              <p:cNvPr id="18" name="TextBox 17"/>
              <p:cNvSpPr txBox="1"/>
              <p:nvPr/>
            </p:nvSpPr>
            <p:spPr>
              <a:xfrm>
                <a:off x="6788127" y="5829300"/>
                <a:ext cx="1670073" cy="369332"/>
              </a:xfrm>
              <a:prstGeom prst="rect">
                <a:avLst/>
              </a:prstGeom>
              <a:noFill/>
            </p:spPr>
            <p:txBody>
              <a:bodyPr wrap="none" rtlCol="0">
                <a:spAutoFit/>
              </a:bodyPr>
              <a:lstStyle/>
              <a:p>
                <a:r>
                  <a:rPr lang="en-US" b="1" dirty="0" smtClean="0">
                    <a:solidFill>
                      <a:schemeClr val="bg2">
                        <a:lumMod val="75000"/>
                      </a:schemeClr>
                    </a:solidFill>
                    <a:latin typeface="Calibri" pitchFamily="34" charset="0"/>
                  </a:rPr>
                  <a:t>Segment server</a:t>
                </a:r>
                <a:endParaRPr lang="en-US" b="1" dirty="0">
                  <a:solidFill>
                    <a:schemeClr val="bg2">
                      <a:lumMod val="75000"/>
                    </a:schemeClr>
                  </a:solidFill>
                  <a:latin typeface="Calibri" pitchFamily="34" charset="0"/>
                </a:endParaRPr>
              </a:p>
            </p:txBody>
          </p:sp>
          <p:cxnSp>
            <p:nvCxnSpPr>
              <p:cNvPr id="19" name="Shape 75"/>
              <p:cNvCxnSpPr/>
              <p:nvPr/>
            </p:nvCxnSpPr>
            <p:spPr>
              <a:xfrm flipV="1">
                <a:off x="4648200" y="2495378"/>
                <a:ext cx="1841854" cy="313011"/>
              </a:xfrm>
              <a:prstGeom prst="bentConnector3">
                <a:avLst>
                  <a:gd name="adj1" fmla="val 50000"/>
                </a:avLst>
              </a:prstGeom>
              <a:ln w="38100">
                <a:solidFill>
                  <a:schemeClr val="tx2">
                    <a:lumMod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0" name="Shape 75"/>
              <p:cNvCxnSpPr/>
              <p:nvPr/>
            </p:nvCxnSpPr>
            <p:spPr>
              <a:xfrm>
                <a:off x="4648200" y="2808389"/>
                <a:ext cx="1841854" cy="1017572"/>
              </a:xfrm>
              <a:prstGeom prst="bentConnector3">
                <a:avLst>
                  <a:gd name="adj1" fmla="val 50000"/>
                </a:avLst>
              </a:prstGeom>
              <a:ln w="38100">
                <a:solidFill>
                  <a:schemeClr val="tx2">
                    <a:lumMod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 name="Shape 75"/>
              <p:cNvCxnSpPr/>
              <p:nvPr/>
            </p:nvCxnSpPr>
            <p:spPr>
              <a:xfrm>
                <a:off x="4648200" y="2808389"/>
                <a:ext cx="1841854" cy="2699806"/>
              </a:xfrm>
              <a:prstGeom prst="bentConnector3">
                <a:avLst>
                  <a:gd name="adj1" fmla="val 50000"/>
                </a:avLst>
              </a:prstGeom>
              <a:ln w="38100">
                <a:solidFill>
                  <a:schemeClr val="tx2">
                    <a:lumMod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2819400" y="1981200"/>
                <a:ext cx="1511311" cy="369332"/>
              </a:xfrm>
              <a:prstGeom prst="rect">
                <a:avLst/>
              </a:prstGeom>
              <a:noFill/>
            </p:spPr>
            <p:txBody>
              <a:bodyPr wrap="none" rtlCol="0">
                <a:spAutoFit/>
              </a:bodyPr>
              <a:lstStyle/>
              <a:p>
                <a:r>
                  <a:rPr lang="en-US" b="1" dirty="0" smtClean="0">
                    <a:solidFill>
                      <a:schemeClr val="bg2">
                        <a:lumMod val="75000"/>
                      </a:schemeClr>
                    </a:solidFill>
                    <a:latin typeface="Calibri" pitchFamily="34" charset="0"/>
                  </a:rPr>
                  <a:t>Master server</a:t>
                </a:r>
                <a:endParaRPr lang="en-US" b="1" dirty="0">
                  <a:solidFill>
                    <a:schemeClr val="bg2">
                      <a:lumMod val="75000"/>
                    </a:schemeClr>
                  </a:solidFill>
                  <a:latin typeface="Calibri" pitchFamily="34" charset="0"/>
                </a:endParaRPr>
              </a:p>
            </p:txBody>
          </p:sp>
          <p:sp>
            <p:nvSpPr>
              <p:cNvPr id="23" name="Rounded Rectangle 22"/>
              <p:cNvSpPr/>
              <p:nvPr/>
            </p:nvSpPr>
            <p:spPr>
              <a:xfrm>
                <a:off x="2514600" y="2325469"/>
                <a:ext cx="2209800" cy="2362200"/>
              </a:xfrm>
              <a:prstGeom prst="roundRect">
                <a:avLst>
                  <a:gd name="adj" fmla="val 7184"/>
                </a:avLst>
              </a:prstGeom>
              <a:solidFill>
                <a:schemeClr val="accent1">
                  <a:lumMod val="20000"/>
                  <a:lumOff val="80000"/>
                </a:schemeClr>
              </a:solidFill>
              <a:ln w="38100">
                <a:solidFill>
                  <a:schemeClr val="tx2">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4" name="Picture 2" descr="C:\Documents and Settings\cantot\My Documents\Training\Supporting Materials\Icons\PNG files for PowerPoint\All Others\Analog PTZ.png"/>
              <p:cNvPicPr>
                <a:picLocks noChangeAspect="1" noChangeArrowheads="1"/>
              </p:cNvPicPr>
              <p:nvPr/>
            </p:nvPicPr>
            <p:blipFill>
              <a:blip r:embed="rId7" cstate="print"/>
              <a:srcRect/>
              <a:stretch>
                <a:fillRect/>
              </a:stretch>
            </p:blipFill>
            <p:spPr bwMode="auto">
              <a:xfrm>
                <a:off x="1981200" y="2325469"/>
                <a:ext cx="1354150" cy="545914"/>
              </a:xfrm>
              <a:prstGeom prst="rect">
                <a:avLst/>
              </a:prstGeom>
              <a:noFill/>
            </p:spPr>
          </p:pic>
          <p:grpSp>
            <p:nvGrpSpPr>
              <p:cNvPr id="26" name="Group 128"/>
              <p:cNvGrpSpPr/>
              <p:nvPr/>
            </p:nvGrpSpPr>
            <p:grpSpPr>
              <a:xfrm>
                <a:off x="2590800" y="2935069"/>
                <a:ext cx="1240789" cy="1255931"/>
                <a:chOff x="3200400" y="2209800"/>
                <a:chExt cx="1240789" cy="1255931"/>
              </a:xfrm>
            </p:grpSpPr>
            <p:sp>
              <p:nvSpPr>
                <p:cNvPr id="55" name="TextBox 54"/>
                <p:cNvSpPr txBox="1"/>
                <p:nvPr/>
              </p:nvSpPr>
              <p:spPr>
                <a:xfrm>
                  <a:off x="3200400" y="2819400"/>
                  <a:ext cx="1240789" cy="646331"/>
                </a:xfrm>
                <a:prstGeom prst="rect">
                  <a:avLst/>
                </a:prstGeom>
                <a:solidFill>
                  <a:schemeClr val="bg1"/>
                </a:solidFill>
                <a:effectLst>
                  <a:softEdge rad="127000"/>
                </a:effectLst>
              </p:spPr>
              <p:txBody>
                <a:bodyPr wrap="none" rtlCol="0">
                  <a:spAutoFit/>
                </a:bodyPr>
                <a:lstStyle/>
                <a:p>
                  <a:pPr algn="ctr"/>
                  <a:r>
                    <a:rPr lang="en-US" b="1" dirty="0" smtClean="0">
                      <a:solidFill>
                        <a:schemeClr val="bg2">
                          <a:lumMod val="75000"/>
                        </a:schemeClr>
                      </a:solidFill>
                      <a:latin typeface="Calibri" pitchFamily="34" charset="0"/>
                    </a:rPr>
                    <a:t>lighttpd</a:t>
                  </a:r>
                  <a:br>
                    <a:rPr lang="en-US" b="1" dirty="0" smtClean="0">
                      <a:solidFill>
                        <a:schemeClr val="bg2">
                          <a:lumMod val="75000"/>
                        </a:schemeClr>
                      </a:solidFill>
                      <a:latin typeface="Calibri" pitchFamily="34" charset="0"/>
                    </a:rPr>
                  </a:br>
                  <a:r>
                    <a:rPr lang="en-US" b="1" dirty="0" smtClean="0">
                      <a:solidFill>
                        <a:schemeClr val="bg2">
                          <a:lumMod val="75000"/>
                        </a:schemeClr>
                      </a:solidFill>
                      <a:latin typeface="Calibri" pitchFamily="34" charset="0"/>
                    </a:rPr>
                    <a:t>web server</a:t>
                  </a:r>
                  <a:endParaRPr lang="en-US" b="1" dirty="0">
                    <a:solidFill>
                      <a:schemeClr val="bg2">
                        <a:lumMod val="75000"/>
                      </a:schemeClr>
                    </a:solidFill>
                    <a:latin typeface="Calibri" pitchFamily="34" charset="0"/>
                  </a:endParaRPr>
                </a:p>
              </p:txBody>
            </p:sp>
            <p:pic>
              <p:nvPicPr>
                <p:cNvPr id="56" name="Picture 9" descr="C:\Documents and Settings\cantot\My Documents\Training\Supporting Materials\Icons\PNG files for PowerPoint\All Others\Connected.png"/>
                <p:cNvPicPr>
                  <a:picLocks noChangeAspect="1" noChangeArrowheads="1"/>
                </p:cNvPicPr>
                <p:nvPr/>
              </p:nvPicPr>
              <p:blipFill>
                <a:blip r:embed="rId8" cstate="print"/>
                <a:srcRect/>
                <a:stretch>
                  <a:fillRect/>
                </a:stretch>
              </p:blipFill>
              <p:spPr bwMode="auto">
                <a:xfrm>
                  <a:off x="3439794" y="2209800"/>
                  <a:ext cx="762000" cy="762000"/>
                </a:xfrm>
                <a:prstGeom prst="rect">
                  <a:avLst/>
                </a:prstGeom>
                <a:noFill/>
              </p:spPr>
            </p:pic>
          </p:grpSp>
          <p:grpSp>
            <p:nvGrpSpPr>
              <p:cNvPr id="27" name="Group 131"/>
              <p:cNvGrpSpPr/>
              <p:nvPr/>
            </p:nvGrpSpPr>
            <p:grpSpPr>
              <a:xfrm>
                <a:off x="274012" y="1447800"/>
                <a:ext cx="1173788" cy="1104900"/>
                <a:chOff x="57151" y="1219200"/>
                <a:chExt cx="1173788" cy="1104900"/>
              </a:xfrm>
            </p:grpSpPr>
            <p:grpSp>
              <p:nvGrpSpPr>
                <p:cNvPr id="28" name="Group 9"/>
                <p:cNvGrpSpPr/>
                <p:nvPr/>
              </p:nvGrpSpPr>
              <p:grpSpPr>
                <a:xfrm>
                  <a:off x="57151" y="1219200"/>
                  <a:ext cx="1173788" cy="819150"/>
                  <a:chOff x="1016002" y="984250"/>
                  <a:chExt cx="1173788" cy="819150"/>
                </a:xfrm>
              </p:grpSpPr>
              <p:pic>
                <p:nvPicPr>
                  <p:cNvPr id="53" name="Picture 2" descr="C:\Documents and Settings\cantot\My Documents\Training\Supporting Materials\Icons\PNG files for PowerPoint\All Others\Laptop.png"/>
                  <p:cNvPicPr>
                    <a:picLocks noChangeAspect="1" noChangeArrowheads="1"/>
                  </p:cNvPicPr>
                  <p:nvPr/>
                </p:nvPicPr>
                <p:blipFill>
                  <a:blip r:embed="rId9" cstate="print"/>
                  <a:srcRect/>
                  <a:stretch>
                    <a:fillRect/>
                  </a:stretch>
                </p:blipFill>
                <p:spPr bwMode="auto">
                  <a:xfrm>
                    <a:off x="1016002" y="984250"/>
                    <a:ext cx="1173788" cy="819150"/>
                  </a:xfrm>
                  <a:prstGeom prst="rect">
                    <a:avLst/>
                  </a:prstGeom>
                  <a:noFill/>
                </p:spPr>
              </p:pic>
              <p:pic>
                <p:nvPicPr>
                  <p:cNvPr id="54" name="Picture 4"/>
                  <p:cNvPicPr>
                    <a:picLocks noChangeAspect="1" noChangeArrowheads="1"/>
                  </p:cNvPicPr>
                  <p:nvPr/>
                </p:nvPicPr>
                <p:blipFill>
                  <a:blip r:embed="rId10" cstate="print"/>
                  <a:srcRect/>
                  <a:stretch>
                    <a:fillRect/>
                  </a:stretch>
                </p:blipFill>
                <p:spPr bwMode="auto">
                  <a:xfrm>
                    <a:off x="1222890" y="1024233"/>
                    <a:ext cx="777240" cy="505314"/>
                  </a:xfrm>
                  <a:prstGeom prst="rect">
                    <a:avLst/>
                  </a:prstGeom>
                  <a:noFill/>
                  <a:ln w="3175">
                    <a:noFill/>
                    <a:miter lim="800000"/>
                    <a:headEnd/>
                    <a:tailEnd/>
                  </a:ln>
                  <a:effectLst>
                    <a:outerShdw blurRad="63500" sx="102000" sy="102000" algn="ctr" rotWithShape="0">
                      <a:prstClr val="black">
                        <a:alpha val="40000"/>
                      </a:prstClr>
                    </a:outerShdw>
                  </a:effectLst>
                </p:spPr>
              </p:pic>
            </p:grpSp>
            <p:sp>
              <p:nvSpPr>
                <p:cNvPr id="52" name="TextBox 51"/>
                <p:cNvSpPr txBox="1"/>
                <p:nvPr/>
              </p:nvSpPr>
              <p:spPr>
                <a:xfrm>
                  <a:off x="190500" y="1954768"/>
                  <a:ext cx="939681" cy="369332"/>
                </a:xfrm>
                <a:prstGeom prst="rect">
                  <a:avLst/>
                </a:prstGeom>
                <a:solidFill>
                  <a:schemeClr val="bg1"/>
                </a:solidFill>
                <a:effectLst>
                  <a:softEdge rad="63500"/>
                </a:effectLst>
              </p:spPr>
              <p:txBody>
                <a:bodyPr wrap="none" rtlCol="0">
                  <a:spAutoFit/>
                </a:bodyPr>
                <a:lstStyle/>
                <a:p>
                  <a:r>
                    <a:rPr lang="en-US" b="1" dirty="0" smtClean="0">
                      <a:solidFill>
                        <a:schemeClr val="bg2">
                          <a:lumMod val="75000"/>
                        </a:schemeClr>
                      </a:solidFill>
                      <a:latin typeface="Calibri" pitchFamily="34" charset="0"/>
                    </a:rPr>
                    <a:t>Console</a:t>
                  </a:r>
                  <a:endParaRPr lang="en-US" b="1" dirty="0">
                    <a:solidFill>
                      <a:schemeClr val="bg2">
                        <a:lumMod val="75000"/>
                      </a:schemeClr>
                    </a:solidFill>
                    <a:latin typeface="Calibri" pitchFamily="34" charset="0"/>
                  </a:endParaRPr>
                </a:p>
              </p:txBody>
            </p:sp>
          </p:grpSp>
          <p:grpSp>
            <p:nvGrpSpPr>
              <p:cNvPr id="29" name="Group 136"/>
              <p:cNvGrpSpPr/>
              <p:nvPr/>
            </p:nvGrpSpPr>
            <p:grpSpPr>
              <a:xfrm>
                <a:off x="3657600" y="2401669"/>
                <a:ext cx="990600" cy="838200"/>
                <a:chOff x="4114800" y="1676400"/>
                <a:chExt cx="990600" cy="838200"/>
              </a:xfrm>
            </p:grpSpPr>
            <p:grpSp>
              <p:nvGrpSpPr>
                <p:cNvPr id="30" name="Group 17"/>
                <p:cNvGrpSpPr/>
                <p:nvPr/>
              </p:nvGrpSpPr>
              <p:grpSpPr>
                <a:xfrm>
                  <a:off x="4114800" y="1676400"/>
                  <a:ext cx="990600" cy="813439"/>
                  <a:chOff x="5943600" y="2362200"/>
                  <a:chExt cx="990600" cy="813439"/>
                </a:xfrm>
              </p:grpSpPr>
              <p:pic>
                <p:nvPicPr>
                  <p:cNvPr id="49" name="Picture 4" descr="C:\Documents and Settings\cantot\My Documents\Training\Supporting Materials\Icons\PNG files for PowerPoint\All Others\clouds-blue.png"/>
                  <p:cNvPicPr>
                    <a:picLocks noChangeAspect="1" noChangeArrowheads="1"/>
                  </p:cNvPicPr>
                  <p:nvPr/>
                </p:nvPicPr>
                <p:blipFill>
                  <a:blip r:embed="rId11" cstate="print"/>
                  <a:srcRect/>
                  <a:stretch>
                    <a:fillRect/>
                  </a:stretch>
                </p:blipFill>
                <p:spPr bwMode="auto">
                  <a:xfrm>
                    <a:off x="5943600" y="2362200"/>
                    <a:ext cx="990600" cy="813439"/>
                  </a:xfrm>
                  <a:prstGeom prst="rect">
                    <a:avLst/>
                  </a:prstGeom>
                  <a:noFill/>
                  <a:effectLst>
                    <a:outerShdw blurRad="63500" sx="102000" sy="102000" algn="ctr" rotWithShape="0">
                      <a:prstClr val="black">
                        <a:alpha val="40000"/>
                      </a:prstClr>
                    </a:outerShdw>
                  </a:effectLst>
                </p:spPr>
              </p:pic>
              <p:sp>
                <p:nvSpPr>
                  <p:cNvPr id="50" name="TextBox 49"/>
                  <p:cNvSpPr txBox="1"/>
                  <p:nvPr/>
                </p:nvSpPr>
                <p:spPr>
                  <a:xfrm>
                    <a:off x="6065144" y="2584253"/>
                    <a:ext cx="747512" cy="369332"/>
                  </a:xfrm>
                  <a:prstGeom prst="rect">
                    <a:avLst/>
                  </a:prstGeom>
                  <a:noFill/>
                </p:spPr>
                <p:txBody>
                  <a:bodyPr wrap="none" rtlCol="0">
                    <a:spAutoFit/>
                  </a:bodyPr>
                  <a:lstStyle/>
                  <a:p>
                    <a:r>
                      <a:rPr lang="en-US" b="1" dirty="0" smtClean="0">
                        <a:latin typeface="Calibri" pitchFamily="34" charset="0"/>
                      </a:rPr>
                      <a:t>Agent</a:t>
                    </a:r>
                    <a:endParaRPr lang="en-US" b="1" dirty="0">
                      <a:latin typeface="Calibri" pitchFamily="34" charset="0"/>
                    </a:endParaRPr>
                  </a:p>
                </p:txBody>
              </p:sp>
            </p:grpSp>
            <p:pic>
              <p:nvPicPr>
                <p:cNvPr id="48" name="Picture 5" descr="C:\Documents and Settings\cantot\My Documents\Training\Supporting Materials\Icons\PNG files for PowerPoint\All Others\Collapse Down.png"/>
                <p:cNvPicPr>
                  <a:picLocks noChangeAspect="1" noChangeArrowheads="1"/>
                </p:cNvPicPr>
                <p:nvPr/>
              </p:nvPicPr>
              <p:blipFill>
                <a:blip r:embed="rId12" cstate="print"/>
                <a:srcRect/>
                <a:stretch>
                  <a:fillRect/>
                </a:stretch>
              </p:blipFill>
              <p:spPr bwMode="auto">
                <a:xfrm>
                  <a:off x="4648200" y="2133600"/>
                  <a:ext cx="381000" cy="381000"/>
                </a:xfrm>
                <a:prstGeom prst="rect">
                  <a:avLst/>
                </a:prstGeom>
                <a:noFill/>
              </p:spPr>
            </p:pic>
          </p:grpSp>
          <p:grpSp>
            <p:nvGrpSpPr>
              <p:cNvPr id="31" name="Group 141"/>
              <p:cNvGrpSpPr/>
              <p:nvPr/>
            </p:nvGrpSpPr>
            <p:grpSpPr>
              <a:xfrm>
                <a:off x="6464653" y="685800"/>
                <a:ext cx="1009274" cy="881788"/>
                <a:chOff x="5334000" y="2590800"/>
                <a:chExt cx="1009274" cy="881788"/>
              </a:xfrm>
            </p:grpSpPr>
            <p:pic>
              <p:nvPicPr>
                <p:cNvPr id="44" name="Picture 7" descr="C:\Documents and Settings\cantot\My Documents\Training\Supporting Materials\Icons\PNG files for PowerPoint\All Others\clouds_pms130.png"/>
                <p:cNvPicPr>
                  <a:picLocks noChangeAspect="1" noChangeArrowheads="1"/>
                </p:cNvPicPr>
                <p:nvPr/>
              </p:nvPicPr>
              <p:blipFill>
                <a:blip r:embed="rId13" cstate="print"/>
                <a:srcRect/>
                <a:stretch>
                  <a:fillRect/>
                </a:stretch>
              </p:blipFill>
              <p:spPr bwMode="auto">
                <a:xfrm>
                  <a:off x="5359401" y="2667001"/>
                  <a:ext cx="983873" cy="805587"/>
                </a:xfrm>
                <a:prstGeom prst="rect">
                  <a:avLst/>
                </a:prstGeom>
                <a:noFill/>
                <a:effectLst>
                  <a:outerShdw blurRad="63500" sx="102000" sy="102000" algn="ctr" rotWithShape="0">
                    <a:prstClr val="black">
                      <a:alpha val="40000"/>
                    </a:prstClr>
                  </a:outerShdw>
                </a:effectLst>
              </p:spPr>
            </p:pic>
            <p:sp>
              <p:nvSpPr>
                <p:cNvPr id="45" name="TextBox 44"/>
                <p:cNvSpPr txBox="1"/>
                <p:nvPr/>
              </p:nvSpPr>
              <p:spPr>
                <a:xfrm>
                  <a:off x="5486400" y="2895600"/>
                  <a:ext cx="747512" cy="369332"/>
                </a:xfrm>
                <a:prstGeom prst="rect">
                  <a:avLst/>
                </a:prstGeom>
                <a:noFill/>
              </p:spPr>
              <p:txBody>
                <a:bodyPr wrap="none" rtlCol="0">
                  <a:spAutoFit/>
                </a:bodyPr>
                <a:lstStyle/>
                <a:p>
                  <a:r>
                    <a:rPr lang="en-US" b="1" dirty="0" smtClean="0">
                      <a:solidFill>
                        <a:schemeClr val="bg2">
                          <a:lumMod val="75000"/>
                        </a:schemeClr>
                      </a:solidFill>
                      <a:latin typeface="Calibri" pitchFamily="34" charset="0"/>
                    </a:rPr>
                    <a:t>Agent</a:t>
                  </a:r>
                  <a:endParaRPr lang="en-US" b="1" dirty="0">
                    <a:solidFill>
                      <a:schemeClr val="bg2">
                        <a:lumMod val="75000"/>
                      </a:schemeClr>
                    </a:solidFill>
                    <a:latin typeface="Calibri" pitchFamily="34" charset="0"/>
                  </a:endParaRPr>
                </a:p>
              </p:txBody>
            </p:sp>
            <p:pic>
              <p:nvPicPr>
                <p:cNvPr id="46" name="Picture 6" descr="C:\Documents and Settings\cantot\My Documents\Training\Supporting Materials\Icons\PNG files for PowerPoint\All Others\Collapse Up.png"/>
                <p:cNvPicPr>
                  <a:picLocks noChangeAspect="1" noChangeArrowheads="1"/>
                </p:cNvPicPr>
                <p:nvPr/>
              </p:nvPicPr>
              <p:blipFill>
                <a:blip r:embed="rId14" cstate="print"/>
                <a:srcRect/>
                <a:stretch>
                  <a:fillRect/>
                </a:stretch>
              </p:blipFill>
              <p:spPr bwMode="auto">
                <a:xfrm>
                  <a:off x="5334000" y="2590800"/>
                  <a:ext cx="390144" cy="390144"/>
                </a:xfrm>
                <a:prstGeom prst="rect">
                  <a:avLst/>
                </a:prstGeom>
                <a:noFill/>
              </p:spPr>
            </p:pic>
          </p:grpSp>
          <p:grpSp>
            <p:nvGrpSpPr>
              <p:cNvPr id="32" name="Group 145"/>
              <p:cNvGrpSpPr/>
              <p:nvPr/>
            </p:nvGrpSpPr>
            <p:grpSpPr>
              <a:xfrm>
                <a:off x="6464653" y="2016383"/>
                <a:ext cx="1009274" cy="881788"/>
                <a:chOff x="5334000" y="2590800"/>
                <a:chExt cx="1009274" cy="881788"/>
              </a:xfrm>
            </p:grpSpPr>
            <p:pic>
              <p:nvPicPr>
                <p:cNvPr id="41" name="Picture 7" descr="C:\Documents and Settings\cantot\My Documents\Training\Supporting Materials\Icons\PNG files for PowerPoint\All Others\clouds_pms130.png"/>
                <p:cNvPicPr>
                  <a:picLocks noChangeAspect="1" noChangeArrowheads="1"/>
                </p:cNvPicPr>
                <p:nvPr/>
              </p:nvPicPr>
              <p:blipFill>
                <a:blip r:embed="rId13" cstate="print"/>
                <a:srcRect/>
                <a:stretch>
                  <a:fillRect/>
                </a:stretch>
              </p:blipFill>
              <p:spPr bwMode="auto">
                <a:xfrm>
                  <a:off x="5359401" y="2667001"/>
                  <a:ext cx="983873" cy="805587"/>
                </a:xfrm>
                <a:prstGeom prst="rect">
                  <a:avLst/>
                </a:prstGeom>
                <a:noFill/>
                <a:effectLst>
                  <a:outerShdw blurRad="63500" sx="102000" sy="102000" algn="ctr" rotWithShape="0">
                    <a:prstClr val="black">
                      <a:alpha val="40000"/>
                    </a:prstClr>
                  </a:outerShdw>
                </a:effectLst>
              </p:spPr>
            </p:pic>
            <p:sp>
              <p:nvSpPr>
                <p:cNvPr id="42" name="TextBox 41"/>
                <p:cNvSpPr txBox="1"/>
                <p:nvPr/>
              </p:nvSpPr>
              <p:spPr>
                <a:xfrm>
                  <a:off x="5486400" y="2895600"/>
                  <a:ext cx="747512" cy="369332"/>
                </a:xfrm>
                <a:prstGeom prst="rect">
                  <a:avLst/>
                </a:prstGeom>
                <a:noFill/>
              </p:spPr>
              <p:txBody>
                <a:bodyPr wrap="none" rtlCol="0">
                  <a:spAutoFit/>
                </a:bodyPr>
                <a:lstStyle/>
                <a:p>
                  <a:r>
                    <a:rPr lang="en-US" b="1" dirty="0" smtClean="0">
                      <a:solidFill>
                        <a:schemeClr val="bg2">
                          <a:lumMod val="75000"/>
                        </a:schemeClr>
                      </a:solidFill>
                      <a:latin typeface="Calibri" pitchFamily="34" charset="0"/>
                    </a:rPr>
                    <a:t>Agent</a:t>
                  </a:r>
                  <a:endParaRPr lang="en-US" b="1" dirty="0">
                    <a:solidFill>
                      <a:schemeClr val="bg2">
                        <a:lumMod val="75000"/>
                      </a:schemeClr>
                    </a:solidFill>
                    <a:latin typeface="Calibri" pitchFamily="34" charset="0"/>
                  </a:endParaRPr>
                </a:p>
              </p:txBody>
            </p:sp>
            <p:pic>
              <p:nvPicPr>
                <p:cNvPr id="43" name="Picture 6" descr="C:\Documents and Settings\cantot\My Documents\Training\Supporting Materials\Icons\PNG files for PowerPoint\All Others\Collapse Up.png"/>
                <p:cNvPicPr>
                  <a:picLocks noChangeAspect="1" noChangeArrowheads="1"/>
                </p:cNvPicPr>
                <p:nvPr/>
              </p:nvPicPr>
              <p:blipFill>
                <a:blip r:embed="rId14" cstate="print"/>
                <a:srcRect/>
                <a:stretch>
                  <a:fillRect/>
                </a:stretch>
              </p:blipFill>
              <p:spPr bwMode="auto">
                <a:xfrm>
                  <a:off x="5334000" y="2590800"/>
                  <a:ext cx="390144" cy="390144"/>
                </a:xfrm>
                <a:prstGeom prst="rect">
                  <a:avLst/>
                </a:prstGeom>
                <a:noFill/>
              </p:spPr>
            </p:pic>
          </p:grpSp>
          <p:grpSp>
            <p:nvGrpSpPr>
              <p:cNvPr id="47" name="Group 149"/>
              <p:cNvGrpSpPr/>
              <p:nvPr/>
            </p:nvGrpSpPr>
            <p:grpSpPr>
              <a:xfrm>
                <a:off x="6464653" y="3346966"/>
                <a:ext cx="1009274" cy="881788"/>
                <a:chOff x="5334000" y="2590800"/>
                <a:chExt cx="1009274" cy="881788"/>
              </a:xfrm>
            </p:grpSpPr>
            <p:pic>
              <p:nvPicPr>
                <p:cNvPr id="38" name="Picture 7" descr="C:\Documents and Settings\cantot\My Documents\Training\Supporting Materials\Icons\PNG files for PowerPoint\All Others\clouds_pms130.png"/>
                <p:cNvPicPr>
                  <a:picLocks noChangeAspect="1" noChangeArrowheads="1"/>
                </p:cNvPicPr>
                <p:nvPr/>
              </p:nvPicPr>
              <p:blipFill>
                <a:blip r:embed="rId13" cstate="print"/>
                <a:srcRect/>
                <a:stretch>
                  <a:fillRect/>
                </a:stretch>
              </p:blipFill>
              <p:spPr bwMode="auto">
                <a:xfrm>
                  <a:off x="5359401" y="2667001"/>
                  <a:ext cx="983873" cy="805587"/>
                </a:xfrm>
                <a:prstGeom prst="rect">
                  <a:avLst/>
                </a:prstGeom>
                <a:noFill/>
                <a:effectLst>
                  <a:outerShdw blurRad="63500" sx="102000" sy="102000" algn="ctr" rotWithShape="0">
                    <a:prstClr val="black">
                      <a:alpha val="40000"/>
                    </a:prstClr>
                  </a:outerShdw>
                </a:effectLst>
              </p:spPr>
            </p:pic>
            <p:sp>
              <p:nvSpPr>
                <p:cNvPr id="39" name="TextBox 38"/>
                <p:cNvSpPr txBox="1"/>
                <p:nvPr/>
              </p:nvSpPr>
              <p:spPr>
                <a:xfrm>
                  <a:off x="5486400" y="2895600"/>
                  <a:ext cx="747512" cy="369332"/>
                </a:xfrm>
                <a:prstGeom prst="rect">
                  <a:avLst/>
                </a:prstGeom>
                <a:noFill/>
              </p:spPr>
              <p:txBody>
                <a:bodyPr wrap="none" rtlCol="0">
                  <a:spAutoFit/>
                </a:bodyPr>
                <a:lstStyle/>
                <a:p>
                  <a:r>
                    <a:rPr lang="en-US" b="1" dirty="0" smtClean="0">
                      <a:solidFill>
                        <a:schemeClr val="bg2">
                          <a:lumMod val="75000"/>
                        </a:schemeClr>
                      </a:solidFill>
                      <a:latin typeface="Calibri" pitchFamily="34" charset="0"/>
                    </a:rPr>
                    <a:t>Agent</a:t>
                  </a:r>
                  <a:endParaRPr lang="en-US" b="1" dirty="0">
                    <a:solidFill>
                      <a:schemeClr val="bg2">
                        <a:lumMod val="75000"/>
                      </a:schemeClr>
                    </a:solidFill>
                    <a:latin typeface="Calibri" pitchFamily="34" charset="0"/>
                  </a:endParaRPr>
                </a:p>
              </p:txBody>
            </p:sp>
            <p:pic>
              <p:nvPicPr>
                <p:cNvPr id="40" name="Picture 6" descr="C:\Documents and Settings\cantot\My Documents\Training\Supporting Materials\Icons\PNG files for PowerPoint\All Others\Collapse Up.png"/>
                <p:cNvPicPr>
                  <a:picLocks noChangeAspect="1" noChangeArrowheads="1"/>
                </p:cNvPicPr>
                <p:nvPr/>
              </p:nvPicPr>
              <p:blipFill>
                <a:blip r:embed="rId14" cstate="print"/>
                <a:srcRect/>
                <a:stretch>
                  <a:fillRect/>
                </a:stretch>
              </p:blipFill>
              <p:spPr bwMode="auto">
                <a:xfrm>
                  <a:off x="5334000" y="2590800"/>
                  <a:ext cx="390144" cy="390144"/>
                </a:xfrm>
                <a:prstGeom prst="rect">
                  <a:avLst/>
                </a:prstGeom>
                <a:noFill/>
              </p:spPr>
            </p:pic>
          </p:grpSp>
          <p:grpSp>
            <p:nvGrpSpPr>
              <p:cNvPr id="51" name="Group 153"/>
              <p:cNvGrpSpPr/>
              <p:nvPr/>
            </p:nvGrpSpPr>
            <p:grpSpPr>
              <a:xfrm>
                <a:off x="6464653" y="5029200"/>
                <a:ext cx="1009274" cy="881788"/>
                <a:chOff x="5334000" y="2590800"/>
                <a:chExt cx="1009274" cy="881788"/>
              </a:xfrm>
            </p:grpSpPr>
            <p:pic>
              <p:nvPicPr>
                <p:cNvPr id="35" name="Picture 7" descr="C:\Documents and Settings\cantot\My Documents\Training\Supporting Materials\Icons\PNG files for PowerPoint\All Others\clouds_pms130.png"/>
                <p:cNvPicPr>
                  <a:picLocks noChangeAspect="1" noChangeArrowheads="1"/>
                </p:cNvPicPr>
                <p:nvPr/>
              </p:nvPicPr>
              <p:blipFill>
                <a:blip r:embed="rId13" cstate="print"/>
                <a:srcRect/>
                <a:stretch>
                  <a:fillRect/>
                </a:stretch>
              </p:blipFill>
              <p:spPr bwMode="auto">
                <a:xfrm>
                  <a:off x="5359401" y="2667001"/>
                  <a:ext cx="983873" cy="805587"/>
                </a:xfrm>
                <a:prstGeom prst="rect">
                  <a:avLst/>
                </a:prstGeom>
                <a:noFill/>
                <a:effectLst>
                  <a:outerShdw blurRad="63500" sx="102000" sy="102000" algn="ctr" rotWithShape="0">
                    <a:prstClr val="black">
                      <a:alpha val="40000"/>
                    </a:prstClr>
                  </a:outerShdw>
                </a:effectLst>
              </p:spPr>
            </p:pic>
            <p:sp>
              <p:nvSpPr>
                <p:cNvPr id="36" name="TextBox 35"/>
                <p:cNvSpPr txBox="1"/>
                <p:nvPr/>
              </p:nvSpPr>
              <p:spPr>
                <a:xfrm>
                  <a:off x="5486400" y="2895600"/>
                  <a:ext cx="747512" cy="369332"/>
                </a:xfrm>
                <a:prstGeom prst="rect">
                  <a:avLst/>
                </a:prstGeom>
                <a:noFill/>
              </p:spPr>
              <p:txBody>
                <a:bodyPr wrap="none" rtlCol="0">
                  <a:spAutoFit/>
                </a:bodyPr>
                <a:lstStyle/>
                <a:p>
                  <a:r>
                    <a:rPr lang="en-US" b="1" dirty="0" smtClean="0">
                      <a:solidFill>
                        <a:schemeClr val="bg2">
                          <a:lumMod val="75000"/>
                        </a:schemeClr>
                      </a:solidFill>
                      <a:latin typeface="Calibri" pitchFamily="34" charset="0"/>
                    </a:rPr>
                    <a:t>Agent</a:t>
                  </a:r>
                  <a:endParaRPr lang="en-US" b="1" dirty="0">
                    <a:solidFill>
                      <a:schemeClr val="bg2">
                        <a:lumMod val="75000"/>
                      </a:schemeClr>
                    </a:solidFill>
                    <a:latin typeface="Calibri" pitchFamily="34" charset="0"/>
                  </a:endParaRPr>
                </a:p>
              </p:txBody>
            </p:sp>
            <p:pic>
              <p:nvPicPr>
                <p:cNvPr id="37" name="Picture 6" descr="C:\Documents and Settings\cantot\My Documents\Training\Supporting Materials\Icons\PNG files for PowerPoint\All Others\Collapse Up.png"/>
                <p:cNvPicPr>
                  <a:picLocks noChangeAspect="1" noChangeArrowheads="1"/>
                </p:cNvPicPr>
                <p:nvPr/>
              </p:nvPicPr>
              <p:blipFill>
                <a:blip r:embed="rId14" cstate="print"/>
                <a:srcRect/>
                <a:stretch>
                  <a:fillRect/>
                </a:stretch>
              </p:blipFill>
              <p:spPr bwMode="auto">
                <a:xfrm>
                  <a:off x="5334000" y="2590800"/>
                  <a:ext cx="390144" cy="390144"/>
                </a:xfrm>
                <a:prstGeom prst="rect">
                  <a:avLst/>
                </a:prstGeom>
                <a:noFill/>
              </p:spPr>
            </p:pic>
          </p:grpSp>
          <p:pic>
            <p:nvPicPr>
              <p:cNvPr id="33" name="Picture 8" descr="C:\Documents and Settings\cantot\My Documents\Training\Supporting Materials\Icons\PNG files for PowerPoint\All Others\disc blue.png"/>
              <p:cNvPicPr>
                <a:picLocks noChangeAspect="1" noChangeArrowheads="1"/>
              </p:cNvPicPr>
              <p:nvPr/>
            </p:nvPicPr>
            <p:blipFill>
              <a:blip r:embed="rId15" cstate="print"/>
              <a:srcRect/>
              <a:stretch>
                <a:fillRect/>
              </a:stretch>
            </p:blipFill>
            <p:spPr bwMode="auto">
              <a:xfrm>
                <a:off x="3926188" y="3732694"/>
                <a:ext cx="487825" cy="533400"/>
              </a:xfrm>
              <a:prstGeom prst="rect">
                <a:avLst/>
              </a:prstGeom>
              <a:noFill/>
            </p:spPr>
          </p:pic>
        </p:grpSp>
        <p:grpSp>
          <p:nvGrpSpPr>
            <p:cNvPr id="62" name="Group 100"/>
            <p:cNvGrpSpPr/>
            <p:nvPr/>
          </p:nvGrpSpPr>
          <p:grpSpPr>
            <a:xfrm>
              <a:off x="274012" y="943302"/>
              <a:ext cx="4478940" cy="4654553"/>
              <a:chOff x="274012" y="943302"/>
              <a:chExt cx="4478940" cy="4654553"/>
            </a:xfrm>
          </p:grpSpPr>
          <p:cxnSp>
            <p:nvCxnSpPr>
              <p:cNvPr id="60" name="Shape 59"/>
              <p:cNvCxnSpPr/>
              <p:nvPr/>
            </p:nvCxnSpPr>
            <p:spPr>
              <a:xfrm rot="16200000" flipH="1">
                <a:off x="1067944" y="2059912"/>
                <a:ext cx="1239619" cy="1653694"/>
              </a:xfrm>
              <a:prstGeom prst="bentConnector2">
                <a:avLst/>
              </a:prstGeom>
              <a:ln w="38100">
                <a:solidFill>
                  <a:schemeClr val="tx2">
                    <a:lumMod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63" name="Group 318"/>
              <p:cNvGrpSpPr/>
              <p:nvPr/>
            </p:nvGrpSpPr>
            <p:grpSpPr>
              <a:xfrm>
                <a:off x="274012" y="1447800"/>
                <a:ext cx="1173788" cy="1104900"/>
                <a:chOff x="57151" y="1219200"/>
                <a:chExt cx="1173788" cy="1104900"/>
              </a:xfrm>
            </p:grpSpPr>
            <p:grpSp>
              <p:nvGrpSpPr>
                <p:cNvPr id="64" name="Group 9"/>
                <p:cNvGrpSpPr/>
                <p:nvPr/>
              </p:nvGrpSpPr>
              <p:grpSpPr>
                <a:xfrm>
                  <a:off x="57151" y="1219200"/>
                  <a:ext cx="1173788" cy="819150"/>
                  <a:chOff x="1016002" y="984250"/>
                  <a:chExt cx="1173788" cy="819150"/>
                </a:xfrm>
              </p:grpSpPr>
              <p:pic>
                <p:nvPicPr>
                  <p:cNvPr id="66" name="Picture 2" descr="C:\Documents and Settings\cantot\My Documents\Training\Supporting Materials\Icons\PNG files for PowerPoint\All Others\Laptop.png"/>
                  <p:cNvPicPr>
                    <a:picLocks noChangeAspect="1" noChangeArrowheads="1"/>
                  </p:cNvPicPr>
                  <p:nvPr/>
                </p:nvPicPr>
                <p:blipFill>
                  <a:blip r:embed="rId9" cstate="print"/>
                  <a:srcRect/>
                  <a:stretch>
                    <a:fillRect/>
                  </a:stretch>
                </p:blipFill>
                <p:spPr bwMode="auto">
                  <a:xfrm>
                    <a:off x="1016002" y="984250"/>
                    <a:ext cx="1173788" cy="819150"/>
                  </a:xfrm>
                  <a:prstGeom prst="rect">
                    <a:avLst/>
                  </a:prstGeom>
                  <a:noFill/>
                </p:spPr>
              </p:pic>
              <p:pic>
                <p:nvPicPr>
                  <p:cNvPr id="67" name="Picture 4"/>
                  <p:cNvPicPr>
                    <a:picLocks noChangeAspect="1" noChangeArrowheads="1"/>
                  </p:cNvPicPr>
                  <p:nvPr/>
                </p:nvPicPr>
                <p:blipFill>
                  <a:blip r:embed="rId10" cstate="print"/>
                  <a:srcRect/>
                  <a:stretch>
                    <a:fillRect/>
                  </a:stretch>
                </p:blipFill>
                <p:spPr bwMode="auto">
                  <a:xfrm>
                    <a:off x="1222890" y="1024233"/>
                    <a:ext cx="777240" cy="505314"/>
                  </a:xfrm>
                  <a:prstGeom prst="rect">
                    <a:avLst/>
                  </a:prstGeom>
                  <a:noFill/>
                  <a:ln w="3175">
                    <a:noFill/>
                    <a:miter lim="800000"/>
                    <a:headEnd/>
                    <a:tailEnd/>
                  </a:ln>
                  <a:effectLst>
                    <a:outerShdw blurRad="63500" sx="102000" sy="102000" algn="ctr" rotWithShape="0">
                      <a:prstClr val="black">
                        <a:alpha val="40000"/>
                      </a:prstClr>
                    </a:outerShdw>
                  </a:effectLst>
                </p:spPr>
              </p:pic>
            </p:grpSp>
            <p:sp>
              <p:nvSpPr>
                <p:cNvPr id="65" name="TextBox 64"/>
                <p:cNvSpPr txBox="1"/>
                <p:nvPr/>
              </p:nvSpPr>
              <p:spPr>
                <a:xfrm>
                  <a:off x="190500" y="1954768"/>
                  <a:ext cx="939681" cy="369332"/>
                </a:xfrm>
                <a:prstGeom prst="rect">
                  <a:avLst/>
                </a:prstGeom>
                <a:solidFill>
                  <a:schemeClr val="bg1"/>
                </a:solidFill>
                <a:effectLst>
                  <a:softEdge rad="63500"/>
                </a:effectLst>
              </p:spPr>
              <p:txBody>
                <a:bodyPr wrap="none" rtlCol="0">
                  <a:spAutoFit/>
                </a:bodyPr>
                <a:lstStyle/>
                <a:p>
                  <a:r>
                    <a:rPr lang="en-US" b="1" dirty="0" smtClean="0">
                      <a:solidFill>
                        <a:schemeClr val="bg2">
                          <a:lumMod val="75000"/>
                        </a:schemeClr>
                      </a:solidFill>
                      <a:latin typeface="Calibri" pitchFamily="34" charset="0"/>
                    </a:rPr>
                    <a:t>Console</a:t>
                  </a:r>
                  <a:endParaRPr lang="en-US" b="1" dirty="0">
                    <a:solidFill>
                      <a:schemeClr val="bg2">
                        <a:lumMod val="75000"/>
                      </a:schemeClr>
                    </a:solidFill>
                    <a:latin typeface="Calibri" pitchFamily="34" charset="0"/>
                  </a:endParaRPr>
                </a:p>
              </p:txBody>
            </p:sp>
          </p:grpSp>
          <p:grpSp>
            <p:nvGrpSpPr>
              <p:cNvPr id="69" name="Group 365"/>
              <p:cNvGrpSpPr/>
              <p:nvPr/>
            </p:nvGrpSpPr>
            <p:grpSpPr>
              <a:xfrm>
                <a:off x="3657600" y="2401669"/>
                <a:ext cx="990600" cy="838200"/>
                <a:chOff x="4114800" y="1676400"/>
                <a:chExt cx="990600" cy="838200"/>
              </a:xfrm>
            </p:grpSpPr>
            <p:grpSp>
              <p:nvGrpSpPr>
                <p:cNvPr id="70" name="Group 17"/>
                <p:cNvGrpSpPr/>
                <p:nvPr/>
              </p:nvGrpSpPr>
              <p:grpSpPr>
                <a:xfrm>
                  <a:off x="4114800" y="1676400"/>
                  <a:ext cx="990600" cy="813439"/>
                  <a:chOff x="5943600" y="2362200"/>
                  <a:chExt cx="990600" cy="813439"/>
                </a:xfrm>
              </p:grpSpPr>
              <p:pic>
                <p:nvPicPr>
                  <p:cNvPr id="72" name="Picture 4" descr="C:\Documents and Settings\cantot\My Documents\Training\Supporting Materials\Icons\PNG files for PowerPoint\All Others\clouds-blue.png"/>
                  <p:cNvPicPr>
                    <a:picLocks noChangeAspect="1" noChangeArrowheads="1"/>
                  </p:cNvPicPr>
                  <p:nvPr/>
                </p:nvPicPr>
                <p:blipFill>
                  <a:blip r:embed="rId11" cstate="print"/>
                  <a:srcRect/>
                  <a:stretch>
                    <a:fillRect/>
                  </a:stretch>
                </p:blipFill>
                <p:spPr bwMode="auto">
                  <a:xfrm>
                    <a:off x="5943600" y="2362200"/>
                    <a:ext cx="990600" cy="813439"/>
                  </a:xfrm>
                  <a:prstGeom prst="rect">
                    <a:avLst/>
                  </a:prstGeom>
                  <a:noFill/>
                  <a:effectLst>
                    <a:outerShdw blurRad="63500" sx="102000" sy="102000" algn="ctr" rotWithShape="0">
                      <a:prstClr val="black">
                        <a:alpha val="40000"/>
                      </a:prstClr>
                    </a:outerShdw>
                  </a:effectLst>
                </p:spPr>
              </p:pic>
              <p:sp>
                <p:nvSpPr>
                  <p:cNvPr id="73" name="TextBox 72"/>
                  <p:cNvSpPr txBox="1"/>
                  <p:nvPr/>
                </p:nvSpPr>
                <p:spPr>
                  <a:xfrm>
                    <a:off x="6065144" y="2584253"/>
                    <a:ext cx="747512" cy="369332"/>
                  </a:xfrm>
                  <a:prstGeom prst="rect">
                    <a:avLst/>
                  </a:prstGeom>
                  <a:noFill/>
                </p:spPr>
                <p:txBody>
                  <a:bodyPr wrap="none" rtlCol="0">
                    <a:spAutoFit/>
                  </a:bodyPr>
                  <a:lstStyle/>
                  <a:p>
                    <a:r>
                      <a:rPr lang="en-US" b="1" dirty="0" smtClean="0">
                        <a:solidFill>
                          <a:schemeClr val="bg2">
                            <a:lumMod val="75000"/>
                          </a:schemeClr>
                        </a:solidFill>
                        <a:latin typeface="Calibri" pitchFamily="34" charset="0"/>
                      </a:rPr>
                      <a:t>Agent</a:t>
                    </a:r>
                    <a:endParaRPr lang="en-US" b="1" dirty="0">
                      <a:solidFill>
                        <a:schemeClr val="bg2">
                          <a:lumMod val="75000"/>
                        </a:schemeClr>
                      </a:solidFill>
                      <a:latin typeface="Calibri" pitchFamily="34" charset="0"/>
                    </a:endParaRPr>
                  </a:p>
                </p:txBody>
              </p:sp>
            </p:grpSp>
            <p:pic>
              <p:nvPicPr>
                <p:cNvPr id="71" name="Picture 5" descr="C:\Documents and Settings\cantot\My Documents\Training\Supporting Materials\Icons\PNG files for PowerPoint\All Others\Collapse Down.png"/>
                <p:cNvPicPr>
                  <a:picLocks noChangeAspect="1" noChangeArrowheads="1"/>
                </p:cNvPicPr>
                <p:nvPr/>
              </p:nvPicPr>
              <p:blipFill>
                <a:blip r:embed="rId12" cstate="print"/>
                <a:srcRect/>
                <a:stretch>
                  <a:fillRect/>
                </a:stretch>
              </p:blipFill>
              <p:spPr bwMode="auto">
                <a:xfrm>
                  <a:off x="4648200" y="2133600"/>
                  <a:ext cx="381000" cy="381000"/>
                </a:xfrm>
                <a:prstGeom prst="rect">
                  <a:avLst/>
                </a:prstGeom>
                <a:noFill/>
              </p:spPr>
            </p:pic>
          </p:grpSp>
          <p:sp>
            <p:nvSpPr>
              <p:cNvPr id="74" name="TextBox 73"/>
              <p:cNvSpPr txBox="1"/>
              <p:nvPr/>
            </p:nvSpPr>
            <p:spPr>
              <a:xfrm>
                <a:off x="2819400" y="1981200"/>
                <a:ext cx="1511311" cy="369332"/>
              </a:xfrm>
              <a:prstGeom prst="rect">
                <a:avLst/>
              </a:prstGeom>
              <a:noFill/>
            </p:spPr>
            <p:txBody>
              <a:bodyPr wrap="none" rtlCol="0">
                <a:spAutoFit/>
              </a:bodyPr>
              <a:lstStyle/>
              <a:p>
                <a:r>
                  <a:rPr lang="en-US" b="1" dirty="0" smtClean="0">
                    <a:solidFill>
                      <a:schemeClr val="bg2">
                        <a:lumMod val="75000"/>
                      </a:schemeClr>
                    </a:solidFill>
                    <a:latin typeface="Calibri" pitchFamily="34" charset="0"/>
                  </a:rPr>
                  <a:t>Master server</a:t>
                </a:r>
                <a:endParaRPr lang="en-US" b="1" dirty="0">
                  <a:solidFill>
                    <a:schemeClr val="bg2">
                      <a:lumMod val="75000"/>
                    </a:schemeClr>
                  </a:solidFill>
                  <a:latin typeface="Calibri" pitchFamily="34" charset="0"/>
                </a:endParaRPr>
              </a:p>
            </p:txBody>
          </p:sp>
          <p:pic>
            <p:nvPicPr>
              <p:cNvPr id="75" name="Picture 2" descr="C:\Documents and Settings\cantot\My Documents\Training\Supporting Materials\Icons\PNG files for PowerPoint\All Others\Analog PTZ.png"/>
              <p:cNvPicPr>
                <a:picLocks noChangeAspect="1" noChangeArrowheads="1"/>
              </p:cNvPicPr>
              <p:nvPr/>
            </p:nvPicPr>
            <p:blipFill>
              <a:blip r:embed="rId7" cstate="print"/>
              <a:srcRect/>
              <a:stretch>
                <a:fillRect/>
              </a:stretch>
            </p:blipFill>
            <p:spPr bwMode="auto">
              <a:xfrm>
                <a:off x="1981200" y="2325469"/>
                <a:ext cx="1354150" cy="545914"/>
              </a:xfrm>
              <a:prstGeom prst="rect">
                <a:avLst/>
              </a:prstGeom>
              <a:noFill/>
            </p:spPr>
          </p:pic>
          <p:cxnSp>
            <p:nvCxnSpPr>
              <p:cNvPr id="76" name="Shape 75"/>
              <p:cNvCxnSpPr>
                <a:stCxn id="84" idx="3"/>
                <a:endCxn id="79" idx="0"/>
              </p:cNvCxnSpPr>
              <p:nvPr/>
            </p:nvCxnSpPr>
            <p:spPr>
              <a:xfrm>
                <a:off x="3592194" y="3316069"/>
                <a:ext cx="577907" cy="416625"/>
              </a:xfrm>
              <a:prstGeom prst="bentConnector2">
                <a:avLst/>
              </a:prstGeom>
              <a:ln w="38100">
                <a:solidFill>
                  <a:schemeClr val="accent1">
                    <a:lumMod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77" name="Group 390"/>
              <p:cNvGrpSpPr/>
              <p:nvPr/>
            </p:nvGrpSpPr>
            <p:grpSpPr>
              <a:xfrm>
                <a:off x="3587247" y="3732694"/>
                <a:ext cx="1165705" cy="1067906"/>
                <a:chOff x="3618944" y="3617025"/>
                <a:chExt cx="1165705" cy="1067906"/>
              </a:xfrm>
            </p:grpSpPr>
            <p:pic>
              <p:nvPicPr>
                <p:cNvPr id="79" name="Picture 8" descr="C:\Documents and Settings\cantot\My Documents\Training\Supporting Materials\Icons\PNG files for PowerPoint\All Others\disc blue.png"/>
                <p:cNvPicPr>
                  <a:picLocks noChangeAspect="1" noChangeArrowheads="1"/>
                </p:cNvPicPr>
                <p:nvPr/>
              </p:nvPicPr>
              <p:blipFill>
                <a:blip r:embed="rId15" cstate="print"/>
                <a:srcRect/>
                <a:stretch>
                  <a:fillRect/>
                </a:stretch>
              </p:blipFill>
              <p:spPr bwMode="auto">
                <a:xfrm>
                  <a:off x="3957885" y="3617025"/>
                  <a:ext cx="487825" cy="533400"/>
                </a:xfrm>
                <a:prstGeom prst="rect">
                  <a:avLst/>
                </a:prstGeom>
                <a:noFill/>
              </p:spPr>
            </p:pic>
            <p:sp>
              <p:nvSpPr>
                <p:cNvPr id="80" name="TextBox 79"/>
                <p:cNvSpPr txBox="1"/>
                <p:nvPr/>
              </p:nvSpPr>
              <p:spPr>
                <a:xfrm>
                  <a:off x="3618944" y="4038600"/>
                  <a:ext cx="1165705" cy="646331"/>
                </a:xfrm>
                <a:prstGeom prst="rect">
                  <a:avLst/>
                </a:prstGeom>
                <a:solidFill>
                  <a:schemeClr val="bg1"/>
                </a:solidFill>
                <a:effectLst>
                  <a:softEdge rad="127000"/>
                </a:effectLst>
              </p:spPr>
              <p:txBody>
                <a:bodyPr wrap="none" rtlCol="0">
                  <a:spAutoFit/>
                </a:bodyPr>
                <a:lstStyle/>
                <a:p>
                  <a:pPr algn="ctr"/>
                  <a:r>
                    <a:rPr lang="en-US" b="1" dirty="0" smtClean="0">
                      <a:solidFill>
                        <a:schemeClr val="bg2">
                          <a:lumMod val="75000"/>
                        </a:schemeClr>
                      </a:solidFill>
                      <a:latin typeface="Calibri" pitchFamily="34" charset="0"/>
                    </a:rPr>
                    <a:t>Command</a:t>
                  </a:r>
                  <a:br>
                    <a:rPr lang="en-US" b="1" dirty="0" smtClean="0">
                      <a:solidFill>
                        <a:schemeClr val="bg2">
                          <a:lumMod val="75000"/>
                        </a:schemeClr>
                      </a:solidFill>
                      <a:latin typeface="Calibri" pitchFamily="34" charset="0"/>
                    </a:rPr>
                  </a:br>
                  <a:r>
                    <a:rPr lang="en-US" b="1" dirty="0" smtClean="0">
                      <a:solidFill>
                        <a:schemeClr val="bg2">
                          <a:lumMod val="75000"/>
                        </a:schemeClr>
                      </a:solidFill>
                      <a:latin typeface="Calibri" pitchFamily="34" charset="0"/>
                    </a:rPr>
                    <a:t>Center DB</a:t>
                  </a:r>
                  <a:endParaRPr lang="en-US" b="1" dirty="0">
                    <a:solidFill>
                      <a:schemeClr val="bg2">
                        <a:lumMod val="75000"/>
                      </a:schemeClr>
                    </a:solidFill>
                    <a:latin typeface="Calibri" pitchFamily="34" charset="0"/>
                  </a:endParaRPr>
                </a:p>
              </p:txBody>
            </p:sp>
          </p:grpSp>
          <p:grpSp>
            <p:nvGrpSpPr>
              <p:cNvPr id="78" name="Group 315"/>
              <p:cNvGrpSpPr/>
              <p:nvPr/>
            </p:nvGrpSpPr>
            <p:grpSpPr>
              <a:xfrm>
                <a:off x="2590800" y="2935069"/>
                <a:ext cx="1240789" cy="1255931"/>
                <a:chOff x="3200400" y="2209800"/>
                <a:chExt cx="1240789" cy="1255931"/>
              </a:xfrm>
            </p:grpSpPr>
            <p:sp>
              <p:nvSpPr>
                <p:cNvPr id="83" name="TextBox 82"/>
                <p:cNvSpPr txBox="1"/>
                <p:nvPr/>
              </p:nvSpPr>
              <p:spPr>
                <a:xfrm>
                  <a:off x="3200400" y="2819400"/>
                  <a:ext cx="1240789" cy="646331"/>
                </a:xfrm>
                <a:prstGeom prst="rect">
                  <a:avLst/>
                </a:prstGeom>
                <a:solidFill>
                  <a:schemeClr val="bg1"/>
                </a:solidFill>
                <a:effectLst>
                  <a:softEdge rad="127000"/>
                </a:effectLst>
              </p:spPr>
              <p:txBody>
                <a:bodyPr wrap="none" rtlCol="0">
                  <a:spAutoFit/>
                </a:bodyPr>
                <a:lstStyle/>
                <a:p>
                  <a:pPr algn="ctr"/>
                  <a:r>
                    <a:rPr lang="en-US" b="1" dirty="0" smtClean="0">
                      <a:solidFill>
                        <a:schemeClr val="bg2">
                          <a:lumMod val="75000"/>
                        </a:schemeClr>
                      </a:solidFill>
                      <a:latin typeface="Calibri" pitchFamily="34" charset="0"/>
                    </a:rPr>
                    <a:t>lighttpd</a:t>
                  </a:r>
                  <a:br>
                    <a:rPr lang="en-US" b="1" dirty="0" smtClean="0">
                      <a:solidFill>
                        <a:schemeClr val="bg2">
                          <a:lumMod val="75000"/>
                        </a:schemeClr>
                      </a:solidFill>
                      <a:latin typeface="Calibri" pitchFamily="34" charset="0"/>
                    </a:rPr>
                  </a:br>
                  <a:r>
                    <a:rPr lang="en-US" b="1" dirty="0" smtClean="0">
                      <a:solidFill>
                        <a:schemeClr val="bg2">
                          <a:lumMod val="75000"/>
                        </a:schemeClr>
                      </a:solidFill>
                      <a:latin typeface="Calibri" pitchFamily="34" charset="0"/>
                    </a:rPr>
                    <a:t>web server</a:t>
                  </a:r>
                  <a:endParaRPr lang="en-US" b="1" dirty="0">
                    <a:solidFill>
                      <a:schemeClr val="bg2">
                        <a:lumMod val="75000"/>
                      </a:schemeClr>
                    </a:solidFill>
                    <a:latin typeface="Calibri" pitchFamily="34" charset="0"/>
                  </a:endParaRPr>
                </a:p>
              </p:txBody>
            </p:sp>
            <p:pic>
              <p:nvPicPr>
                <p:cNvPr id="84" name="Picture 9" descr="C:\Documents and Settings\cantot\My Documents\Training\Supporting Materials\Icons\PNG files for PowerPoint\All Others\Connected.png"/>
                <p:cNvPicPr>
                  <a:picLocks noChangeAspect="1" noChangeArrowheads="1"/>
                </p:cNvPicPr>
                <p:nvPr/>
              </p:nvPicPr>
              <p:blipFill>
                <a:blip r:embed="rId8" cstate="print"/>
                <a:srcRect/>
                <a:stretch>
                  <a:fillRect/>
                </a:stretch>
              </p:blipFill>
              <p:spPr bwMode="auto">
                <a:xfrm>
                  <a:off x="3439794" y="2209800"/>
                  <a:ext cx="762000" cy="762000"/>
                </a:xfrm>
                <a:prstGeom prst="rect">
                  <a:avLst/>
                </a:prstGeom>
                <a:noFill/>
              </p:spPr>
            </p:pic>
          </p:grpSp>
          <p:pic>
            <p:nvPicPr>
              <p:cNvPr id="85" name="Picture 9" descr="C:\Documents and Settings\cantot\My Documents\Training\Supporting Materials\Icons\PNG files for PowerPoint\All Others\Connected.png"/>
              <p:cNvPicPr>
                <a:picLocks noChangeAspect="1" noChangeArrowheads="1"/>
              </p:cNvPicPr>
              <p:nvPr/>
            </p:nvPicPr>
            <p:blipFill>
              <a:blip r:embed="rId8" cstate="print"/>
              <a:srcRect/>
              <a:stretch>
                <a:fillRect/>
              </a:stretch>
            </p:blipFill>
            <p:spPr bwMode="auto">
              <a:xfrm>
                <a:off x="2819400" y="2895600"/>
                <a:ext cx="762000" cy="762000"/>
              </a:xfrm>
              <a:prstGeom prst="rect">
                <a:avLst/>
              </a:prstGeom>
              <a:noFill/>
              <a:effectLst>
                <a:glow rad="228600">
                  <a:schemeClr val="accent6">
                    <a:satMod val="175000"/>
                    <a:alpha val="40000"/>
                  </a:schemeClr>
                </a:glow>
              </a:effectLst>
            </p:spPr>
          </p:pic>
          <p:sp>
            <p:nvSpPr>
              <p:cNvPr id="86" name="AutoShape 39"/>
              <p:cNvSpPr>
                <a:spLocks noChangeArrowheads="1"/>
              </p:cNvSpPr>
              <p:nvPr/>
            </p:nvSpPr>
            <p:spPr bwMode="gray">
              <a:xfrm>
                <a:off x="2006474" y="1552902"/>
                <a:ext cx="1295400" cy="381000"/>
              </a:xfrm>
              <a:prstGeom prst="homePlate">
                <a:avLst>
                  <a:gd name="adj" fmla="val 0"/>
                </a:avLst>
              </a:prstGeom>
              <a:ln w="12700">
                <a:solidFill>
                  <a:schemeClr val="tx1">
                    <a:lumMod val="50000"/>
                    <a:lumOff val="50000"/>
                  </a:schemeClr>
                </a:solidFill>
                <a:headEnd/>
                <a:tailEnd/>
              </a:ln>
              <a:effectLst>
                <a:outerShdw blurRad="63500" sx="102000" sy="102000" algn="ctr"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wrap="none" lIns="91435" tIns="45718" rIns="91435" bIns="45718" anchor="ctr"/>
              <a:lstStyle/>
              <a:p>
                <a:pPr algn="ctr" defTabSz="455613">
                  <a:defRPr/>
                </a:pPr>
                <a:r>
                  <a:rPr lang="en-US" sz="1400" b="1" dirty="0" smtClean="0">
                    <a:solidFill>
                      <a:schemeClr val="tx1"/>
                    </a:solidFill>
                    <a:latin typeface="Calibri" pitchFamily="34" charset="0"/>
                    <a:ea typeface="ＭＳ Ｐゴシック" pitchFamily="34" charset="-128"/>
                  </a:rPr>
                  <a:t>graphical console</a:t>
                </a:r>
                <a:endParaRPr lang="en-US" sz="1400" b="1" dirty="0">
                  <a:solidFill>
                    <a:schemeClr val="tx1"/>
                  </a:solidFill>
                  <a:latin typeface="Calibri" pitchFamily="34" charset="0"/>
                  <a:ea typeface="ＭＳ Ｐゴシック" pitchFamily="34" charset="-128"/>
                </a:endParaRPr>
              </a:p>
            </p:txBody>
          </p:sp>
          <p:sp>
            <p:nvSpPr>
              <p:cNvPr id="87" name="AutoShape 39"/>
              <p:cNvSpPr>
                <a:spLocks noChangeArrowheads="1"/>
              </p:cNvSpPr>
              <p:nvPr/>
            </p:nvSpPr>
            <p:spPr bwMode="gray">
              <a:xfrm>
                <a:off x="2910603" y="4953000"/>
                <a:ext cx="1295400" cy="644855"/>
              </a:xfrm>
              <a:prstGeom prst="homePlate">
                <a:avLst>
                  <a:gd name="adj" fmla="val 0"/>
                </a:avLst>
              </a:prstGeom>
              <a:ln w="12700">
                <a:solidFill>
                  <a:schemeClr val="tx1">
                    <a:lumMod val="50000"/>
                    <a:lumOff val="50000"/>
                  </a:schemeClr>
                </a:solidFill>
                <a:headEnd/>
                <a:tailEnd/>
              </a:ln>
              <a:effectLst>
                <a:outerShdw blurRad="63500" sx="102000" sy="102000" algn="ctr"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wrap="none" lIns="91435" tIns="45718" rIns="91435" bIns="45718" anchor="ctr"/>
              <a:lstStyle/>
              <a:p>
                <a:pPr algn="ctr" defTabSz="455613">
                  <a:defRPr/>
                </a:pPr>
                <a:r>
                  <a:rPr lang="en-US" sz="1400" b="1" dirty="0" smtClean="0">
                    <a:solidFill>
                      <a:schemeClr val="tx1"/>
                    </a:solidFill>
                    <a:latin typeface="Calibri" pitchFamily="34" charset="0"/>
                    <a:ea typeface="ＭＳ Ｐゴシック" pitchFamily="34" charset="-128"/>
                  </a:rPr>
                  <a:t>Lightweight,</a:t>
                </a:r>
                <a:br>
                  <a:rPr lang="en-US" sz="1400" b="1" dirty="0" smtClean="0">
                    <a:solidFill>
                      <a:schemeClr val="tx1"/>
                    </a:solidFill>
                    <a:latin typeface="Calibri" pitchFamily="34" charset="0"/>
                    <a:ea typeface="ＭＳ Ｐゴシック" pitchFamily="34" charset="-128"/>
                  </a:rPr>
                </a:br>
                <a:r>
                  <a:rPr lang="en-US" sz="1400" b="1" dirty="0" smtClean="0">
                    <a:solidFill>
                      <a:schemeClr val="tx1"/>
                    </a:solidFill>
                    <a:latin typeface="Calibri" pitchFamily="34" charset="0"/>
                    <a:ea typeface="ＭＳ Ｐゴシック" pitchFamily="34" charset="-128"/>
                  </a:rPr>
                  <a:t>open-source web</a:t>
                </a:r>
                <a:br>
                  <a:rPr lang="en-US" sz="1400" b="1" dirty="0" smtClean="0">
                    <a:solidFill>
                      <a:schemeClr val="tx1"/>
                    </a:solidFill>
                    <a:latin typeface="Calibri" pitchFamily="34" charset="0"/>
                    <a:ea typeface="ＭＳ Ｐゴシック" pitchFamily="34" charset="-128"/>
                  </a:rPr>
                </a:br>
                <a:r>
                  <a:rPr lang="en-US" sz="1400" b="1" dirty="0" smtClean="0">
                    <a:solidFill>
                      <a:schemeClr val="tx1"/>
                    </a:solidFill>
                    <a:latin typeface="Calibri" pitchFamily="34" charset="0"/>
                    <a:ea typeface="ＭＳ Ｐゴシック" pitchFamily="34" charset="-128"/>
                  </a:rPr>
                  <a:t>server</a:t>
                </a:r>
                <a:endParaRPr lang="en-US" sz="1400" b="1" dirty="0">
                  <a:solidFill>
                    <a:schemeClr val="tx1"/>
                  </a:solidFill>
                  <a:latin typeface="Calibri" pitchFamily="34" charset="0"/>
                  <a:ea typeface="ＭＳ Ｐゴシック" pitchFamily="34" charset="-128"/>
                </a:endParaRPr>
              </a:p>
            </p:txBody>
          </p:sp>
          <p:sp>
            <p:nvSpPr>
              <p:cNvPr id="88" name="AutoShape 39"/>
              <p:cNvSpPr>
                <a:spLocks noChangeArrowheads="1"/>
              </p:cNvSpPr>
              <p:nvPr/>
            </p:nvSpPr>
            <p:spPr bwMode="gray">
              <a:xfrm>
                <a:off x="2968349" y="943302"/>
                <a:ext cx="1295400" cy="381000"/>
              </a:xfrm>
              <a:prstGeom prst="homePlate">
                <a:avLst>
                  <a:gd name="adj" fmla="val 0"/>
                </a:avLst>
              </a:prstGeom>
              <a:ln w="12700">
                <a:solidFill>
                  <a:schemeClr val="tx1">
                    <a:lumMod val="50000"/>
                    <a:lumOff val="50000"/>
                  </a:schemeClr>
                </a:solidFill>
                <a:headEnd/>
                <a:tailEnd/>
              </a:ln>
              <a:effectLst>
                <a:outerShdw blurRad="63500" sx="102000" sy="102000" algn="ctr"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wrap="none" lIns="91435" tIns="45718" rIns="91435" bIns="45718" anchor="ctr"/>
              <a:lstStyle/>
              <a:p>
                <a:pPr algn="ctr" defTabSz="455613">
                  <a:defRPr/>
                </a:pPr>
                <a:r>
                  <a:rPr lang="en-US" sz="1400" b="1" dirty="0" smtClean="0">
                    <a:solidFill>
                      <a:schemeClr val="tx1"/>
                    </a:solidFill>
                    <a:latin typeface="Calibri" pitchFamily="34" charset="0"/>
                    <a:ea typeface="ＭＳ Ｐゴシック" pitchFamily="34" charset="-128"/>
                  </a:rPr>
                  <a:t>Supports HTTP</a:t>
                </a:r>
                <a:br>
                  <a:rPr lang="en-US" sz="1400" b="1" dirty="0" smtClean="0">
                    <a:solidFill>
                      <a:schemeClr val="tx1"/>
                    </a:solidFill>
                    <a:latin typeface="Calibri" pitchFamily="34" charset="0"/>
                    <a:ea typeface="ＭＳ Ｐゴシック" pitchFamily="34" charset="-128"/>
                  </a:rPr>
                </a:br>
                <a:r>
                  <a:rPr lang="en-US" sz="1400" b="1" dirty="0" smtClean="0">
                    <a:solidFill>
                      <a:schemeClr val="tx1"/>
                    </a:solidFill>
                    <a:latin typeface="Calibri" pitchFamily="34" charset="0"/>
                    <a:ea typeface="ＭＳ Ｐゴシック" pitchFamily="34" charset="-128"/>
                  </a:rPr>
                  <a:t>and HTTPS</a:t>
                </a:r>
                <a:endParaRPr lang="en-US" sz="1400" b="1" dirty="0">
                  <a:solidFill>
                    <a:schemeClr val="tx1"/>
                  </a:solidFill>
                  <a:latin typeface="Calibri" pitchFamily="34" charset="0"/>
                  <a:ea typeface="ＭＳ Ｐゴシック" pitchFamily="34" charset="-128"/>
                </a:endParaRPr>
              </a:p>
            </p:txBody>
          </p:sp>
          <p:grpSp>
            <p:nvGrpSpPr>
              <p:cNvPr id="81" name="Group 94"/>
              <p:cNvGrpSpPr/>
              <p:nvPr>
                <p:custDataLst>
                  <p:tags r:id="rId2"/>
                </p:custDataLst>
              </p:nvPr>
            </p:nvGrpSpPr>
            <p:grpSpPr>
              <a:xfrm rot="5400000">
                <a:off x="1852072" y="389277"/>
                <a:ext cx="501869" cy="1615195"/>
                <a:chOff x="1524000" y="563072"/>
                <a:chExt cx="1792387" cy="1615195"/>
              </a:xfrm>
            </p:grpSpPr>
            <p:cxnSp>
              <p:nvCxnSpPr>
                <p:cNvPr id="90" name="Straight Connector 89"/>
                <p:cNvCxnSpPr/>
                <p:nvPr/>
              </p:nvCxnSpPr>
              <p:spPr>
                <a:xfrm>
                  <a:off x="1524000" y="574007"/>
                  <a:ext cx="1371599" cy="0"/>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rot="16200000" flipH="1">
                  <a:off x="1806072" y="667952"/>
                  <a:ext cx="1615195" cy="1405435"/>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82" name="Group 103"/>
              <p:cNvGrpSpPr/>
              <p:nvPr>
                <p:custDataLst>
                  <p:tags r:id="rId3"/>
                </p:custDataLst>
              </p:nvPr>
            </p:nvGrpSpPr>
            <p:grpSpPr>
              <a:xfrm rot="5400000">
                <a:off x="1468610" y="1455892"/>
                <a:ext cx="384048" cy="578068"/>
                <a:chOff x="1524000" y="1524000"/>
                <a:chExt cx="1371600" cy="578068"/>
              </a:xfrm>
            </p:grpSpPr>
            <p:cxnSp>
              <p:nvCxnSpPr>
                <p:cNvPr id="93" name="Straight Connector 92"/>
                <p:cNvCxnSpPr/>
                <p:nvPr/>
              </p:nvCxnSpPr>
              <p:spPr>
                <a:xfrm>
                  <a:off x="1524000" y="1524000"/>
                  <a:ext cx="1371600" cy="0"/>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rot="5400000">
                  <a:off x="1539766" y="1813034"/>
                  <a:ext cx="578068" cy="0"/>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89" name="Group 9"/>
              <p:cNvGrpSpPr/>
              <p:nvPr/>
            </p:nvGrpSpPr>
            <p:grpSpPr>
              <a:xfrm>
                <a:off x="274012" y="1447800"/>
                <a:ext cx="1173788" cy="819150"/>
                <a:chOff x="1016002" y="984250"/>
                <a:chExt cx="1173788" cy="819150"/>
              </a:xfrm>
              <a:effectLst>
                <a:glow rad="228600">
                  <a:schemeClr val="accent5">
                    <a:satMod val="175000"/>
                    <a:alpha val="40000"/>
                  </a:schemeClr>
                </a:glow>
              </a:effectLst>
            </p:grpSpPr>
            <p:pic>
              <p:nvPicPr>
                <p:cNvPr id="96" name="Picture 2" descr="C:\Documents and Settings\cantot\My Documents\Training\Supporting Materials\Icons\PNG files for PowerPoint\All Others\Laptop.png"/>
                <p:cNvPicPr>
                  <a:picLocks noChangeAspect="1" noChangeArrowheads="1"/>
                </p:cNvPicPr>
                <p:nvPr/>
              </p:nvPicPr>
              <p:blipFill>
                <a:blip r:embed="rId9" cstate="print"/>
                <a:srcRect/>
                <a:stretch>
                  <a:fillRect/>
                </a:stretch>
              </p:blipFill>
              <p:spPr bwMode="auto">
                <a:xfrm>
                  <a:off x="1016002" y="984250"/>
                  <a:ext cx="1173788" cy="819150"/>
                </a:xfrm>
                <a:prstGeom prst="rect">
                  <a:avLst/>
                </a:prstGeom>
                <a:noFill/>
              </p:spPr>
            </p:pic>
            <p:pic>
              <p:nvPicPr>
                <p:cNvPr id="97" name="Picture 4"/>
                <p:cNvPicPr>
                  <a:picLocks noChangeAspect="1" noChangeArrowheads="1"/>
                </p:cNvPicPr>
                <p:nvPr/>
              </p:nvPicPr>
              <p:blipFill>
                <a:blip r:embed="rId10" cstate="print"/>
                <a:srcRect/>
                <a:stretch>
                  <a:fillRect/>
                </a:stretch>
              </p:blipFill>
              <p:spPr bwMode="auto">
                <a:xfrm>
                  <a:off x="1222890" y="1024233"/>
                  <a:ext cx="777240" cy="505314"/>
                </a:xfrm>
                <a:prstGeom prst="rect">
                  <a:avLst/>
                </a:prstGeom>
                <a:noFill/>
                <a:ln w="3175">
                  <a:noFill/>
                  <a:miter lim="800000"/>
                  <a:headEnd/>
                  <a:tailEnd/>
                </a:ln>
                <a:effectLst>
                  <a:outerShdw blurRad="63500" sx="102000" sy="102000" algn="ctr" rotWithShape="0">
                    <a:prstClr val="black">
                      <a:alpha val="40000"/>
                    </a:prstClr>
                  </a:outerShdw>
                </a:effectLst>
              </p:spPr>
            </p:pic>
          </p:grpSp>
          <p:grpSp>
            <p:nvGrpSpPr>
              <p:cNvPr id="92" name="Group 110"/>
              <p:cNvGrpSpPr/>
              <p:nvPr>
                <p:custDataLst>
                  <p:tags r:id="rId4"/>
                </p:custDataLst>
              </p:nvPr>
            </p:nvGrpSpPr>
            <p:grpSpPr>
              <a:xfrm rot="10800000" flipH="1">
                <a:off x="2909080" y="4190999"/>
                <a:ext cx="1298448" cy="730469"/>
                <a:chOff x="1524000" y="1524000"/>
                <a:chExt cx="1371600" cy="730469"/>
              </a:xfrm>
            </p:grpSpPr>
            <p:cxnSp>
              <p:nvCxnSpPr>
                <p:cNvPr id="99" name="Straight Connector 98"/>
                <p:cNvCxnSpPr/>
                <p:nvPr/>
              </p:nvCxnSpPr>
              <p:spPr>
                <a:xfrm>
                  <a:off x="1524000" y="1524000"/>
                  <a:ext cx="1371600" cy="0"/>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a:endCxn id="83" idx="2"/>
                </p:cNvCxnSpPr>
                <p:nvPr/>
              </p:nvCxnSpPr>
              <p:spPr>
                <a:xfrm rot="16200000" flipH="1" flipV="1">
                  <a:off x="1462810" y="1888478"/>
                  <a:ext cx="730468" cy="1514"/>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grpSp>
      <p:sp>
        <p:nvSpPr>
          <p:cNvPr id="2" name="Title 1"/>
          <p:cNvSpPr>
            <a:spLocks noGrp="1"/>
          </p:cNvSpPr>
          <p:nvPr>
            <p:ph type="title"/>
          </p:nvPr>
        </p:nvSpPr>
        <p:spPr/>
        <p:txBody>
          <a:bodyPr anchor="t"/>
          <a:lstStyle/>
          <a:p>
            <a:r>
              <a:rPr lang="en-US" dirty="0" smtClean="0"/>
              <a:t>Greenplum Command Center Console and Web Server</a:t>
            </a:r>
            <a:endParaRPr lang="en-US" dirty="0"/>
          </a:p>
        </p:txBody>
      </p:sp>
    </p:spTree>
    <p:custDataLst>
      <p:tags r:id="rId1"/>
    </p:custDataLst>
    <p:extLst>
      <p:ext uri="{BB962C8B-B14F-4D97-AF65-F5344CB8AC3E}">
        <p14:creationId xmlns:p14="http://schemas.microsoft.com/office/powerpoint/2010/main" val="4129938526"/>
      </p:ext>
    </p:extLst>
  </p:cSld>
  <p:clrMapOvr>
    <a:masterClrMapping/>
  </p:clrMapOvr>
  <p:timing>
    <p:tnLst>
      <p:par>
        <p:cTn xmlns:p14="http://schemas.microsoft.com/office/powerpoint/2010/mai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COUNT" val="76"/>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PUBLISH_MODE" val="1"/>
</p:tagLst>
</file>

<file path=ppt/tags/tag11.xml><?xml version="1.0" encoding="utf-8"?>
<p:tagLst xmlns:a="http://schemas.openxmlformats.org/drawingml/2006/main" xmlns:r="http://schemas.openxmlformats.org/officeDocument/2006/relationships" xmlns:p="http://schemas.openxmlformats.org/presentationml/2006/main">
  <p:tag name="ARTICULATE_PUBLISH_MODE" val="1"/>
</p:tagLst>
</file>

<file path=ppt/tags/tag12.xml><?xml version="1.0" encoding="utf-8"?>
<p:tagLst xmlns:a="http://schemas.openxmlformats.org/drawingml/2006/main" xmlns:r="http://schemas.openxmlformats.org/officeDocument/2006/relationships" xmlns:p="http://schemas.openxmlformats.org/presentationml/2006/main">
  <p:tag name="ARTICULATE_PUBLISH_MODE"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PUBLISH_MODE"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PUBLISH_MODE"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PUBLISH_MODE"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GUID" val="bd7df729-4f2f-4513-813e-34c14d4699dc"/>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GUID" val="bd7df729-4f2f-4513-813e-34c14d4699dc"/>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pivotal_4x3_template">
  <a:themeElements>
    <a:clrScheme name="custom 19">
      <a:dk1>
        <a:srgbClr val="4D4D4D"/>
      </a:dk1>
      <a:lt1>
        <a:srgbClr val="FFFFFF"/>
      </a:lt1>
      <a:dk2>
        <a:srgbClr val="008881"/>
      </a:dk2>
      <a:lt2>
        <a:srgbClr val="000000"/>
      </a:lt2>
      <a:accent1>
        <a:srgbClr val="33928A"/>
      </a:accent1>
      <a:accent2>
        <a:srgbClr val="3EA7BC"/>
      </a:accent2>
      <a:accent3>
        <a:srgbClr val="F27C3A"/>
      </a:accent3>
      <a:accent4>
        <a:srgbClr val="AEBF2F"/>
      </a:accent4>
      <a:accent5>
        <a:srgbClr val="007CA2"/>
      </a:accent5>
      <a:accent6>
        <a:srgbClr val="705D8B"/>
      </a:accent6>
      <a:hlink>
        <a:srgbClr val="3EA7BC"/>
      </a:hlink>
      <a:folHlink>
        <a:srgbClr val="4D4D4D"/>
      </a:folHlink>
    </a:clrScheme>
    <a:fontScheme name="Cisco 2010_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1_pivotal_4x3_template">
  <a:themeElements>
    <a:clrScheme name="custom 19">
      <a:dk1>
        <a:srgbClr val="4D4D4D"/>
      </a:dk1>
      <a:lt1>
        <a:srgbClr val="FFFFFF"/>
      </a:lt1>
      <a:dk2>
        <a:srgbClr val="008881"/>
      </a:dk2>
      <a:lt2>
        <a:srgbClr val="000000"/>
      </a:lt2>
      <a:accent1>
        <a:srgbClr val="33928A"/>
      </a:accent1>
      <a:accent2>
        <a:srgbClr val="3EA7BC"/>
      </a:accent2>
      <a:accent3>
        <a:srgbClr val="F27C3A"/>
      </a:accent3>
      <a:accent4>
        <a:srgbClr val="AEBF2F"/>
      </a:accent4>
      <a:accent5>
        <a:srgbClr val="007CA2"/>
      </a:accent5>
      <a:accent6>
        <a:srgbClr val="705D8B"/>
      </a:accent6>
      <a:hlink>
        <a:srgbClr val="3EA7BC"/>
      </a:hlink>
      <a:folHlink>
        <a:srgbClr val="4D4D4D"/>
      </a:folHlink>
    </a:clrScheme>
    <a:fontScheme name="Cisco 2010_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pivotal_4x3_template</Template>
  <TotalTime>6557</TotalTime>
  <Words>4153</Words>
  <Application>Microsoft Macintosh PowerPoint</Application>
  <PresentationFormat>On-screen Show (4:3)</PresentationFormat>
  <Paragraphs>378</Paragraphs>
  <Slides>22</Slides>
  <Notes>22</Notes>
  <HiddenSlides>0</HiddenSlides>
  <MMClips>0</MMClips>
  <ScaleCrop>false</ScaleCrop>
  <HeadingPairs>
    <vt:vector size="4" baseType="variant">
      <vt:variant>
        <vt:lpstr>Theme</vt:lpstr>
      </vt:variant>
      <vt:variant>
        <vt:i4>2</vt:i4>
      </vt:variant>
      <vt:variant>
        <vt:lpstr>Slide Titles</vt:lpstr>
      </vt:variant>
      <vt:variant>
        <vt:i4>22</vt:i4>
      </vt:variant>
    </vt:vector>
  </HeadingPairs>
  <TitlesOfParts>
    <vt:vector size="24" baseType="lpstr">
      <vt:lpstr>pivotal_4x3_template</vt:lpstr>
      <vt:lpstr>1_pivotal_4x3_template</vt:lpstr>
      <vt:lpstr>GPDB Command Center</vt:lpstr>
      <vt:lpstr>Greenplum Command Center Overview</vt:lpstr>
      <vt:lpstr>Greenplum Command Center Architecture</vt:lpstr>
      <vt:lpstr>Monitoring and Managing with Greenplum Command Center</vt:lpstr>
      <vt:lpstr>Cluster Metrics</vt:lpstr>
      <vt:lpstr>Interactive Management of Queries</vt:lpstr>
      <vt:lpstr>Segment Status and Storage Status Reports</vt:lpstr>
      <vt:lpstr>Greenplum Command Center Architectural Overview</vt:lpstr>
      <vt:lpstr>Greenplum Command Center Console and Web Server</vt:lpstr>
      <vt:lpstr>Greenplum Command Center Agents</vt:lpstr>
      <vt:lpstr>Greenplum Command Center Database</vt:lpstr>
      <vt:lpstr>Greenplum Command Center Data Flow</vt:lpstr>
      <vt:lpstr>Configuring Greenplum Command Center</vt:lpstr>
      <vt:lpstr>Configuring the Standby Server</vt:lpstr>
      <vt:lpstr>Greenplum Command Center Users and Roles</vt:lpstr>
      <vt:lpstr>Multi-Cluster Support</vt:lpstr>
      <vt:lpstr>Defining and Managing Console Instances</vt:lpstr>
      <vt:lpstr>Accessing Console Log Files</vt:lpstr>
      <vt:lpstr>Accessing Agent Log Files</vt:lpstr>
      <vt:lpstr>Lab: Install and Configure Pivotal Greenplum Command Center</vt:lpstr>
      <vt:lpstr>Lab: Navigating Pivotal Greenplum Command Center</vt:lpstr>
      <vt:lpstr>PowerPoint Presentation</vt:lpstr>
    </vt:vector>
  </TitlesOfParts>
  <Company>EMC Corporation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Module 3: Greenplum Database Tools, Utilities, and Internals</dc:title>
  <dc:creator>cantot</dc:creator>
  <cp:lastModifiedBy>pivotal</cp:lastModifiedBy>
  <cp:revision>218</cp:revision>
  <dcterms:created xsi:type="dcterms:W3CDTF">2015-02-11T17:46:00Z</dcterms:created>
  <dcterms:modified xsi:type="dcterms:W3CDTF">2017-03-16T15:54:09Z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D5A3C38C-0DE1-49C6-ACFC-ADFB0749DB4B</vt:lpwstr>
  </property>
  <property fmtid="{D5CDD505-2E9C-101B-9397-08002B2CF9AE}" pid="3" name="ArticulatePath">
    <vt:lpwstr>GAA&amp;I_Module03</vt:lpwstr>
  </property>
</Properties>
</file>